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256" r:id="rId2"/>
    <p:sldId id="269" r:id="rId3"/>
    <p:sldId id="258" r:id="rId4"/>
    <p:sldId id="312" r:id="rId5"/>
    <p:sldId id="287" r:id="rId6"/>
    <p:sldId id="288" r:id="rId7"/>
    <p:sldId id="291" r:id="rId8"/>
    <p:sldId id="314" r:id="rId9"/>
    <p:sldId id="292" r:id="rId10"/>
    <p:sldId id="294" r:id="rId11"/>
    <p:sldId id="313" r:id="rId12"/>
    <p:sldId id="296" r:id="rId13"/>
    <p:sldId id="315" r:id="rId14"/>
    <p:sldId id="298" r:id="rId15"/>
    <p:sldId id="357" r:id="rId16"/>
    <p:sldId id="316" r:id="rId17"/>
    <p:sldId id="317" r:id="rId18"/>
    <p:sldId id="270" r:id="rId19"/>
    <p:sldId id="318" r:id="rId20"/>
    <p:sldId id="319" r:id="rId21"/>
    <p:sldId id="327" r:id="rId22"/>
    <p:sldId id="328" r:id="rId23"/>
    <p:sldId id="320" r:id="rId24"/>
    <p:sldId id="329" r:id="rId25"/>
    <p:sldId id="330" r:id="rId26"/>
    <p:sldId id="321" r:id="rId27"/>
    <p:sldId id="331" r:id="rId28"/>
    <p:sldId id="332" r:id="rId29"/>
    <p:sldId id="335" r:id="rId30"/>
    <p:sldId id="333" r:id="rId31"/>
    <p:sldId id="341" r:id="rId32"/>
    <p:sldId id="342" r:id="rId33"/>
    <p:sldId id="334" r:id="rId34"/>
    <p:sldId id="322" r:id="rId35"/>
    <p:sldId id="336" r:id="rId36"/>
    <p:sldId id="337" r:id="rId37"/>
    <p:sldId id="338" r:id="rId38"/>
    <p:sldId id="343" r:id="rId39"/>
    <p:sldId id="339" r:id="rId40"/>
    <p:sldId id="340" r:id="rId41"/>
    <p:sldId id="344" r:id="rId42"/>
    <p:sldId id="345" r:id="rId43"/>
    <p:sldId id="323" r:id="rId44"/>
    <p:sldId id="346" r:id="rId45"/>
    <p:sldId id="324" r:id="rId46"/>
    <p:sldId id="325" r:id="rId47"/>
    <p:sldId id="326" r:id="rId48"/>
    <p:sldId id="348" r:id="rId49"/>
    <p:sldId id="347" r:id="rId50"/>
    <p:sldId id="349" r:id="rId51"/>
    <p:sldId id="350" r:id="rId52"/>
    <p:sldId id="358" r:id="rId53"/>
    <p:sldId id="351" r:id="rId54"/>
    <p:sldId id="352" r:id="rId55"/>
    <p:sldId id="353" r:id="rId56"/>
    <p:sldId id="354" r:id="rId57"/>
    <p:sldId id="355" r:id="rId58"/>
    <p:sldId id="359" r:id="rId59"/>
    <p:sldId id="356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268" r:id="rId7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長條圖</a:t>
            </a:r>
          </a:p>
        </c:rich>
      </c:tx>
    </c:title>
    <c:plotArea>
      <c:layout/>
      <c:barChart>
        <c:barDir val="col"/>
        <c:grouping val="clustered"/>
        <c:ser>
          <c:idx val="1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工作表1!$A$2:$A$3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工作表1!$C$2:$C$3</c:f>
              <c:numCache>
                <c:formatCode>g/"通""用""格""式"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/>
        <c:axId val="93212032"/>
        <c:axId val="93222016"/>
      </c:barChart>
      <c:catAx>
        <c:axId val="93212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93222016"/>
        <c:crosses val="autoZero"/>
        <c:auto val="1"/>
        <c:lblAlgn val="ctr"/>
        <c:lblOffset val="100"/>
      </c:catAx>
      <c:valAx>
        <c:axId val="93222016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4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 sz="14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百分比</a:t>
                </a:r>
              </a:p>
            </c:rich>
          </c:tx>
        </c:title>
        <c:numFmt formatCode="g/&quot;通&quot;&quot;用&quot;&quot;格&quot;&quot;式&quot;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9321203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F66FD-30D2-47A5-A9FF-B9DF56B1E9B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87D1DD2-28D4-4DC9-9642-29CD7CF6F76C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確定研究主題與研究目的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4C1A5B-030D-4C71-A3BD-B300278B45FE}" type="parTrans" cxnId="{6A3EA4AC-17A3-4A89-9997-1D1200E5C41E}">
      <dgm:prSet/>
      <dgm:spPr/>
      <dgm:t>
        <a:bodyPr/>
        <a:lstStyle/>
        <a:p>
          <a:endParaRPr lang="zh-TW" altLang="en-US"/>
        </a:p>
      </dgm:t>
    </dgm:pt>
    <dgm:pt modelId="{9C5EFD7E-7FDD-460E-82BC-4C695E43C82D}" type="sibTrans" cxnId="{6A3EA4AC-17A3-4A89-9997-1D1200E5C41E}">
      <dgm:prSet/>
      <dgm:spPr/>
      <dgm:t>
        <a:bodyPr/>
        <a:lstStyle/>
        <a:p>
          <a:endParaRPr lang="zh-TW" altLang="en-US"/>
        </a:p>
      </dgm:t>
    </dgm:pt>
    <dgm:pt modelId="{BAF3A891-B379-4C21-9D83-846C40A7EC78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   展   研   究   設   計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C96A9C-FC21-4373-86F6-6F158E35C280}" type="parTrans" cxnId="{12B3BE6F-C240-4087-B9E1-0C8CCD87250F}">
      <dgm:prSet/>
      <dgm:spPr/>
      <dgm:t>
        <a:bodyPr/>
        <a:lstStyle/>
        <a:p>
          <a:endParaRPr lang="zh-TW" altLang="en-US"/>
        </a:p>
      </dgm:t>
    </dgm:pt>
    <dgm:pt modelId="{5586762E-FFF6-471F-BD5B-BD21BC85A272}" type="sibTrans" cxnId="{12B3BE6F-C240-4087-B9E1-0C8CCD87250F}">
      <dgm:prSet/>
      <dgm:spPr/>
      <dgm:t>
        <a:bodyPr/>
        <a:lstStyle/>
        <a:p>
          <a:endParaRPr lang="zh-TW" altLang="en-US"/>
        </a:p>
      </dgm:t>
    </dgm:pt>
    <dgm:pt modelId="{BB679FF4-2A47-460F-B7B0-36CF6DBBDABF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       料       蒐       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185A7-40DC-4509-B6BD-043434A838C1}" type="parTrans" cxnId="{7C874597-2FE4-4D78-90A7-FD92ECF18ADE}">
      <dgm:prSet/>
      <dgm:spPr/>
      <dgm:t>
        <a:bodyPr/>
        <a:lstStyle/>
        <a:p>
          <a:endParaRPr lang="zh-TW" altLang="en-US"/>
        </a:p>
      </dgm:t>
    </dgm:pt>
    <dgm:pt modelId="{8475993A-D4A9-4231-B156-F9A77CB535EB}" type="sibTrans" cxnId="{7C874597-2FE4-4D78-90A7-FD92ECF18ADE}">
      <dgm:prSet/>
      <dgm:spPr/>
      <dgm:t>
        <a:bodyPr/>
        <a:lstStyle/>
        <a:p>
          <a:endParaRPr lang="zh-TW" altLang="en-US"/>
        </a:p>
      </dgm:t>
    </dgm:pt>
    <dgm:pt modelId="{F9B566EB-D0FF-4D66-84CC-2A5672014475}" type="pres">
      <dgm:prSet presAssocID="{B2DF66FD-30D2-47A5-A9FF-B9DF56B1E9BA}" presName="linearFlow" presStyleCnt="0">
        <dgm:presLayoutVars>
          <dgm:resizeHandles val="exact"/>
        </dgm:presLayoutVars>
      </dgm:prSet>
      <dgm:spPr/>
    </dgm:pt>
    <dgm:pt modelId="{FFCF46E2-A348-4A69-AD24-578E34A1BCBB}" type="pres">
      <dgm:prSet presAssocID="{487D1DD2-28D4-4DC9-9642-29CD7CF6F76C}" presName="node" presStyleLbl="node1" presStyleIdx="0" presStyleCnt="3" custScaleX="152077" custScaleY="654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9CCD44-5D44-41EB-B710-4FE3E28A9349}" type="pres">
      <dgm:prSet presAssocID="{9C5EFD7E-7FDD-460E-82BC-4C695E43C82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5144905-E781-4EC2-9A83-6CDAE73CB65D}" type="pres">
      <dgm:prSet presAssocID="{9C5EFD7E-7FDD-460E-82BC-4C695E43C82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1590A1F-B504-4459-8E8C-C3FD29FB9A1A}" type="pres">
      <dgm:prSet presAssocID="{BAF3A891-B379-4C21-9D83-846C40A7EC78}" presName="node" presStyleLbl="node1" presStyleIdx="1" presStyleCnt="3" custScaleX="152077" custScaleY="56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54166-0A1E-4113-8CD9-633CEE90DFB2}" type="pres">
      <dgm:prSet presAssocID="{5586762E-FFF6-471F-BD5B-BD21BC85A272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52ADFEB-BB1C-491C-9E1C-1F63C4C84D09}" type="pres">
      <dgm:prSet presAssocID="{5586762E-FFF6-471F-BD5B-BD21BC85A27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4BF9C09-E716-4324-BBE1-6BD13788D966}" type="pres">
      <dgm:prSet presAssocID="{BB679FF4-2A47-460F-B7B0-36CF6DBBDABF}" presName="node" presStyleLbl="node1" presStyleIdx="2" presStyleCnt="3" custScaleX="152077" custScaleY="52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FFF8EB-FF65-4FF0-8250-9E4FBFC23E16}" type="presOf" srcId="{B2DF66FD-30D2-47A5-A9FF-B9DF56B1E9BA}" destId="{F9B566EB-D0FF-4D66-84CC-2A5672014475}" srcOrd="0" destOrd="0" presId="urn:microsoft.com/office/officeart/2005/8/layout/process2"/>
    <dgm:cxn modelId="{472C80E2-FD5C-46DB-834A-FD313169491F}" type="presOf" srcId="{5586762E-FFF6-471F-BD5B-BD21BC85A272}" destId="{E3C54166-0A1E-4113-8CD9-633CEE90DFB2}" srcOrd="0" destOrd="0" presId="urn:microsoft.com/office/officeart/2005/8/layout/process2"/>
    <dgm:cxn modelId="{37705B00-12E9-4FB8-8CE8-0B197FBE9F4A}" type="presOf" srcId="{BAF3A891-B379-4C21-9D83-846C40A7EC78}" destId="{A1590A1F-B504-4459-8E8C-C3FD29FB9A1A}" srcOrd="0" destOrd="0" presId="urn:microsoft.com/office/officeart/2005/8/layout/process2"/>
    <dgm:cxn modelId="{1BF8CE57-8794-4377-81A0-8A5A93F845B4}" type="presOf" srcId="{5586762E-FFF6-471F-BD5B-BD21BC85A272}" destId="{B52ADFEB-BB1C-491C-9E1C-1F63C4C84D09}" srcOrd="1" destOrd="0" presId="urn:microsoft.com/office/officeart/2005/8/layout/process2"/>
    <dgm:cxn modelId="{2EDE12D4-E5AB-4328-8B35-0B6300A9EDD6}" type="presOf" srcId="{9C5EFD7E-7FDD-460E-82BC-4C695E43C82D}" destId="{45144905-E781-4EC2-9A83-6CDAE73CB65D}" srcOrd="1" destOrd="0" presId="urn:microsoft.com/office/officeart/2005/8/layout/process2"/>
    <dgm:cxn modelId="{6A3EA4AC-17A3-4A89-9997-1D1200E5C41E}" srcId="{B2DF66FD-30D2-47A5-A9FF-B9DF56B1E9BA}" destId="{487D1DD2-28D4-4DC9-9642-29CD7CF6F76C}" srcOrd="0" destOrd="0" parTransId="{404C1A5B-030D-4C71-A3BD-B300278B45FE}" sibTransId="{9C5EFD7E-7FDD-460E-82BC-4C695E43C82D}"/>
    <dgm:cxn modelId="{916E2132-AD84-4E4C-8FCA-BE8557C6D31E}" type="presOf" srcId="{9C5EFD7E-7FDD-460E-82BC-4C695E43C82D}" destId="{A49CCD44-5D44-41EB-B710-4FE3E28A9349}" srcOrd="0" destOrd="0" presId="urn:microsoft.com/office/officeart/2005/8/layout/process2"/>
    <dgm:cxn modelId="{12B3BE6F-C240-4087-B9E1-0C8CCD87250F}" srcId="{B2DF66FD-30D2-47A5-A9FF-B9DF56B1E9BA}" destId="{BAF3A891-B379-4C21-9D83-846C40A7EC78}" srcOrd="1" destOrd="0" parTransId="{90C96A9C-FC21-4373-86F6-6F158E35C280}" sibTransId="{5586762E-FFF6-471F-BD5B-BD21BC85A272}"/>
    <dgm:cxn modelId="{C5737BC3-A6A4-41B3-8EDC-0B7F09619F5A}" type="presOf" srcId="{487D1DD2-28D4-4DC9-9642-29CD7CF6F76C}" destId="{FFCF46E2-A348-4A69-AD24-578E34A1BCBB}" srcOrd="0" destOrd="0" presId="urn:microsoft.com/office/officeart/2005/8/layout/process2"/>
    <dgm:cxn modelId="{7724B9FB-303B-4564-88D5-250766611FBD}" type="presOf" srcId="{BB679FF4-2A47-460F-B7B0-36CF6DBBDABF}" destId="{A4BF9C09-E716-4324-BBE1-6BD13788D966}" srcOrd="0" destOrd="0" presId="urn:microsoft.com/office/officeart/2005/8/layout/process2"/>
    <dgm:cxn modelId="{7C874597-2FE4-4D78-90A7-FD92ECF18ADE}" srcId="{B2DF66FD-30D2-47A5-A9FF-B9DF56B1E9BA}" destId="{BB679FF4-2A47-460F-B7B0-36CF6DBBDABF}" srcOrd="2" destOrd="0" parTransId="{C95185A7-40DC-4509-B6BD-043434A838C1}" sibTransId="{8475993A-D4A9-4231-B156-F9A77CB535EB}"/>
    <dgm:cxn modelId="{F0F19B74-1554-45A0-A0F4-AB8789064417}" type="presParOf" srcId="{F9B566EB-D0FF-4D66-84CC-2A5672014475}" destId="{FFCF46E2-A348-4A69-AD24-578E34A1BCBB}" srcOrd="0" destOrd="0" presId="urn:microsoft.com/office/officeart/2005/8/layout/process2"/>
    <dgm:cxn modelId="{ADF8432F-81BE-4A5E-9E92-70CAF297FB93}" type="presParOf" srcId="{F9B566EB-D0FF-4D66-84CC-2A5672014475}" destId="{A49CCD44-5D44-41EB-B710-4FE3E28A9349}" srcOrd="1" destOrd="0" presId="urn:microsoft.com/office/officeart/2005/8/layout/process2"/>
    <dgm:cxn modelId="{2D1A0DE5-A439-4E5F-9F7B-4369FC7FEAB4}" type="presParOf" srcId="{A49CCD44-5D44-41EB-B710-4FE3E28A9349}" destId="{45144905-E781-4EC2-9A83-6CDAE73CB65D}" srcOrd="0" destOrd="0" presId="urn:microsoft.com/office/officeart/2005/8/layout/process2"/>
    <dgm:cxn modelId="{00038E43-2E1F-40D3-B40C-C501212889BA}" type="presParOf" srcId="{F9B566EB-D0FF-4D66-84CC-2A5672014475}" destId="{A1590A1F-B504-4459-8E8C-C3FD29FB9A1A}" srcOrd="2" destOrd="0" presId="urn:microsoft.com/office/officeart/2005/8/layout/process2"/>
    <dgm:cxn modelId="{941BD22D-7734-4D6B-817B-B7026DF64E83}" type="presParOf" srcId="{F9B566EB-D0FF-4D66-84CC-2A5672014475}" destId="{E3C54166-0A1E-4113-8CD9-633CEE90DFB2}" srcOrd="3" destOrd="0" presId="urn:microsoft.com/office/officeart/2005/8/layout/process2"/>
    <dgm:cxn modelId="{1B4951F6-C4DD-4EC9-AB46-D4A765BF3790}" type="presParOf" srcId="{E3C54166-0A1E-4113-8CD9-633CEE90DFB2}" destId="{B52ADFEB-BB1C-491C-9E1C-1F63C4C84D09}" srcOrd="0" destOrd="0" presId="urn:microsoft.com/office/officeart/2005/8/layout/process2"/>
    <dgm:cxn modelId="{E47D08FD-F894-4B95-A161-83E58B351DD1}" type="presParOf" srcId="{F9B566EB-D0FF-4D66-84CC-2A5672014475}" destId="{A4BF9C09-E716-4324-BBE1-6BD13788D96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F46E2-A348-4A69-AD24-578E34A1BCBB}">
      <dsp:nvSpPr>
        <dsp:cNvPr id="0" name=""/>
        <dsp:cNvSpPr/>
      </dsp:nvSpPr>
      <dsp:spPr>
        <a:xfrm>
          <a:off x="1250588" y="1407"/>
          <a:ext cx="3594823" cy="858972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確定研究主題與研究目的</a:t>
          </a:r>
          <a:endParaRPr lang="zh-TW" altLang="en-US" sz="2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50588" y="1407"/>
        <a:ext cx="3594823" cy="858972"/>
      </dsp:txXfrm>
    </dsp:sp>
    <dsp:sp modelId="{A49CCD44-5D44-41EB-B710-4FE3E28A9349}">
      <dsp:nvSpPr>
        <dsp:cNvPr id="0" name=""/>
        <dsp:cNvSpPr/>
      </dsp:nvSpPr>
      <dsp:spPr>
        <a:xfrm rot="5400000">
          <a:off x="2801768" y="893210"/>
          <a:ext cx="492462" cy="59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2801768" y="893210"/>
        <a:ext cx="492462" cy="590954"/>
      </dsp:txXfrm>
    </dsp:sp>
    <dsp:sp modelId="{A1590A1F-B504-4459-8E8C-C3FD29FB9A1A}">
      <dsp:nvSpPr>
        <dsp:cNvPr id="0" name=""/>
        <dsp:cNvSpPr/>
      </dsp:nvSpPr>
      <dsp:spPr>
        <a:xfrm>
          <a:off x="1250588" y="1516995"/>
          <a:ext cx="3594823" cy="74225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   展   研   究   設   計</a:t>
          </a:r>
          <a:endParaRPr lang="zh-TW" altLang="en-US" sz="2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50588" y="1516995"/>
        <a:ext cx="3594823" cy="742251"/>
      </dsp:txXfrm>
    </dsp:sp>
    <dsp:sp modelId="{E3C54166-0A1E-4113-8CD9-633CEE90DFB2}">
      <dsp:nvSpPr>
        <dsp:cNvPr id="0" name=""/>
        <dsp:cNvSpPr/>
      </dsp:nvSpPr>
      <dsp:spPr>
        <a:xfrm rot="5400000">
          <a:off x="2801768" y="2292078"/>
          <a:ext cx="492462" cy="59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2801768" y="2292078"/>
        <a:ext cx="492462" cy="590954"/>
      </dsp:txXfrm>
    </dsp:sp>
    <dsp:sp modelId="{A4BF9C09-E716-4324-BBE1-6BD13788D966}">
      <dsp:nvSpPr>
        <dsp:cNvPr id="0" name=""/>
        <dsp:cNvSpPr/>
      </dsp:nvSpPr>
      <dsp:spPr>
        <a:xfrm>
          <a:off x="1250588" y="2915863"/>
          <a:ext cx="3594823" cy="68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       料       蒐       集</a:t>
          </a:r>
          <a:endParaRPr lang="zh-TW" altLang="en-US" sz="2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50588" y="2915863"/>
        <a:ext cx="3594823" cy="68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168352" cy="288032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6608-E116-4B95-8529-2BF9DF64882A}" type="datetimeFigureOut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6BBE-692E-4AB4-9C17-CF2A2E25B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19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A37C2C-8AE1-47D7-905C-BB5BC8EF37B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F3A2-E007-414C-A49C-B302ACCACEC5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D810-E2BE-4745-B5FC-74B1370E788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5796C-AC92-4A8B-A7AD-E8B8BF822EC7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827E-BFF5-4017-9E25-E96C7D1A4C74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CF6-94EA-4049-951B-909208E8191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E64928-4EBD-4BA5-9013-141063B24C28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3E2091-622B-4182-8B8D-8CE50F9C43A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EA07514-13E4-43ED-B751-0E36CE828168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Marketing Research and Analysis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市場調查與分析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427984" y="4664603"/>
            <a:ext cx="43204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中華大學餐旅管理學系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羅琪老師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195-82F3-430A-979A-38DF436A0F15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5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、探索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當研究者對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市場所發生的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不清楚其成因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研究。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所謂探索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指對研究問題的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尚未完全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先施予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預試性探討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；或是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在正式研究開始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求慎重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先行進行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小規模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能提供一些構想或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資料。因此探索性研究又稱為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預試研究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(pilot study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www.scinopharm.com.tw/Pic/MainPic-products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4648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1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進行探索性研究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對市場環境因素並不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問卷訪查也只能使用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簡略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</a:t>
            </a:r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很少用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機率抽樣取得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其收集資料的方法不外乎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次集資料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訪問專家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請教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有經驗的人士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研究類似的市調個案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小組討論會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深度訪談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</p:txBody>
      </p:sp>
      <p:pic>
        <p:nvPicPr>
          <p:cNvPr id="1028" name="Picture 4" descr="http://johanneds.files.wordpress.com/2010/03/discu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306" y="4281509"/>
            <a:ext cx="4536504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urduecco.files.wordpress.com/2012/02/informational-int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714" y="4281509"/>
            <a:ext cx="2399718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1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、結論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性研究的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提供有用的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決策者制定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性研究可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(descriptive research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(causal research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兩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種。</a:t>
            </a:r>
          </a:p>
          <a:p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8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敘述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性研究主要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提供敘述性的數量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供決策之用。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如：消費者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的人口統計資料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性別、年齡、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教育程度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與所得水準等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、產品使用情況、地區分佈、競爭者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發展動態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、市場佔有率、產品、銷售情形、廣告成效等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行銷問題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所發生的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現象與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就問題的本身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加以探討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利用該資料來做為</a:t>
            </a:r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推論預測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屬於敘述性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常採行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性研究的主要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變數間的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以瞭解現象的發生原因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的敘述性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能告訴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所研究的問題是什麼、有哪些現象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(what)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與如何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how)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要深入了解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問題發生的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需從事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(why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因果性研究必須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以實驗法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因此又稱為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實驗性研究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(experimental research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3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lt"/>
              <a:buAutoNum type="arabicPeriod"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探索性研究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探討手機市場佔有率萎縮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  <a:p>
            <a:pPr marL="512064" indent="-514350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敘述性研究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手機市場佔有率萎縮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再以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因果性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找出造成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手機市場佔有率萎縮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3.bp.blogspot.com/-CwUbS_znE4Q/VClnhpQ28YI/AAAAAAAACKE/nn69HP6Vu1g/s1600/%E6%9C%AA%E5%91%BD%E5%90%8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三、預測性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預測性研究的主要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結論性研究的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，來對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類似現象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推論預測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性研究必須在嚴謹的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統計推論原理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下進行，並建立適當的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預測模式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（如迴歸模式、時間數列分析、指數平滑法等）。近年來，由於電腦統計軟體的發展日益發達，已使得預測性研究較易進行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茲將上述三種研究類型關係，以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所示：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65076" y="6444912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市場調查的類型</a:t>
            </a: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336704" cy="62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發展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的第二個步驟是發展一個有效的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research design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）（或稱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研究計畫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設計是市場調查程序的主要的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最重要的階段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一切作業流程均須依此研究進行才能奏效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http://www.writeawriting.com/wp-content/uploads/2011/10/research-design-desinition-types-explain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140482" cy="27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0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發展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研究設計主要有下面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個步驟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確定研究主題所需要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區分所需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確定受訪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調查工作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的估算</a:t>
            </a:r>
          </a:p>
        </p:txBody>
      </p:sp>
    </p:spTree>
    <p:extLst>
      <p:ext uri="{BB962C8B-B14F-4D97-AF65-F5344CB8AC3E}">
        <p14:creationId xmlns:p14="http://schemas.microsoft.com/office/powerpoint/2010/main" xmlns="" val="939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796C-AC92-4A8B-A7AD-E8B8BF822EC7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Chapter 3 The marketing research process</a:t>
            </a:r>
            <a:endParaRPr lang="zh-TW" altLang="en-US" b="1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 市場調查的程序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研究主題所需要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所需的相關資料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可進行探索性研究，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廣泛蒐集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與研究主題相關的資料，做為更深入研究的依據。</a:t>
            </a:r>
          </a:p>
        </p:txBody>
      </p:sp>
      <p:pic>
        <p:nvPicPr>
          <p:cNvPr id="2050" name="Picture 2" descr="http://www.nedarc.org/tutorials/collectingData/images/rightSideCollect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49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區分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所需資料的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，是將所蒐集到與研究主題的相關資料加以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。一般可將所蒐集的資料，分為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或原始資料或兩者都有。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次級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：次級資料（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secondary data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）又稱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）資料，係指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其他私人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機構所蒐集之資料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經過整理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者。如政府所公布的資料（國民所得、物價水準等）。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primary data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）資料，係指由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調查者「直接」由資料來源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處蒐集而得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而此資料可能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尚未處理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9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：美國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勞工統計部收集資料，並將資料刊登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統計摘要”一書上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若你公司由美國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勞工統計部取得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資料，這種資料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(primary data)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若你公司由“美國統計摘要”一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書上取得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資料，此資料就是次級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(secondary data)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若研究資料需要自行蒐集，則需進行研究設計的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，即原始資料的蒐集。一般常用的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，可依是屬於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量的調查研究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質的調查研究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之不同，由研究人員依自己所需分別進行調查研究。</a:t>
            </a:r>
          </a:p>
        </p:txBody>
      </p:sp>
      <p:pic>
        <p:nvPicPr>
          <p:cNvPr id="3074" name="Picture 2" descr="http://www.appliedlearning.com/wp-content/uploads/2014/01/Collect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11" y="3428999"/>
            <a:ext cx="3456384" cy="2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的調查研究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：係指以直接從旁觀察消費者，實地臨場蒐集資料。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：係指面對面訪問特定受訪者蒐集資料。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：即俗稱的電話調查。係指以電話方式，對特定消費者進行訪問，蒐集資料。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：係指以郵寄問卷予消費者，進行調查蒐集資料。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定點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設站訪問法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：係指在某些定點設站，對來往合適的消費者進行調查，以蒐集資料。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留置樣品測試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：係指以留置樣品方式，經過一段時間後，對特定調查對象進行調查，以蒐集資料。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固定樣本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：係指對長期的固定成員，不斷與其接觸，定期對其調查，以逐步累積方式，進行資料的蒐集。</a:t>
            </a:r>
          </a:p>
        </p:txBody>
      </p:sp>
    </p:spTree>
    <p:extLst>
      <p:ext uri="{BB962C8B-B14F-4D97-AF65-F5344CB8AC3E}">
        <p14:creationId xmlns:p14="http://schemas.microsoft.com/office/powerpoint/2010/main" xmlns="" val="39367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的調查研究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：係指向受測者呈現一種曖昧的情境，由其自由反應，藉以投射其內心的想法，以進行資料的蒐集。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：係由主持人帶領參加討論的消費者，針對特定的主題進行討論，以瞭解消費者的想法。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：係指由主持人針對特定的主題，與某一個消費者進行討論，以瞭解消費者內心深層的想法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後面章節會再詳細介紹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就上述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的調查研究言，市場研究人員大都會採用問卷調查。因此要有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調查結果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，其先決條件是要有一份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結構嚴謹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http://ssiknowledgewatch.files.wordpress.com/2013/02/feb4.jpg?w=6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453" y="2924944"/>
            <a:ext cx="7197939" cy="33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6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有下列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問那些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問題使用的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問題順序的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效度與信度的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問卷版面的佈局與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預試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修訂與完稿</a:t>
            </a:r>
          </a:p>
        </p:txBody>
      </p:sp>
      <p:pic>
        <p:nvPicPr>
          <p:cNvPr id="4102" name="Picture 6" descr="http://www.formees.com/assets/images/forms/online-surv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744416" cy="62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問卷設計一般有下列步驟：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2064" indent="-514350">
              <a:buFont typeface="+mj-ea"/>
              <a:buAutoNum type="ea1ChtPeriod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問那些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首先要針對研究主題，決定需要有哪些問題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〈what〉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，才足以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涵蓋其內容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，問題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 startAt="2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型式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決定需要有哪些問題之後，接下來是如何問的問題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〈how〉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。一般有兩種型態：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：系指題目以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形式表現，由受試者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自由回答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封閉式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：系指題目以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形式表現，由受試者自其中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一項或多項。</a:t>
            </a: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問卷設計一般有下列步驟：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ea"/>
              <a:buAutoNum type="ea1ChtPeriod" startAt="3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設計問題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當題型決定之後，並可開始設計題目。在一份問卷當中，若需要有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〈如生活型態量表、涉入量表等〉，應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優先考慮使用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。至於其他問題，再針對研究主題的需要加以設計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 startAt="4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問題使用的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詞句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相同的問題，往往措辭不同，會產生不同的答案。因此如果會引起聯想、暗示的詞句，應避免使用。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9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.1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市場調查的步驟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493776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的進行，一定要符合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科學方法的精神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，而科學方法的進行，是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遵循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 smtClean="0">
                <a:latin typeface="新細明體"/>
                <a:ea typeface="新細明體"/>
              </a:rPr>
              <a:t>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新細明體"/>
              </a:rPr>
              <a:t>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下面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是市場調查的五個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問卷設計一般有下列步驟：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ea"/>
              <a:buAutoNum type="ea1ChtPeriod" startAt="5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問卷結構應具有邏輯性，盡量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有意或無意的順序安排，以免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受試者答題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思考方向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2" name="Picture 4" descr="http://www.people-press.org/files/2011/03/Methdodology-Question-Order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97410"/>
            <a:ext cx="52292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問卷設計一般有下列步驟：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indent="-514350">
              <a:buFont typeface="+mj-ea"/>
              <a:buAutoNum type="ea1ChtPeriod" startAt="6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度與信度的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當一份問卷設計完成之後，必須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估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下列兩個問題，才可稱為完整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效度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(validity)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問卷內容所涵蓋研究主題的程度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。若涵蓋主題的程度愈高，則效度愈好。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信度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(reliability)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問卷題目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對受測者而言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穩定性與一致性的程度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。若穩定性與一致性愈高，則信度愈好。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度與信度的觀念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後面章節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s://sp.yimg.com/ib/th?id=HN.608003263017845457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2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8194" name="Picture 2" descr="http://4.bp.blogspot.com/-Px8qzh8Umy0/UHxrSqVczCI/AAAAAAAABLE/oRAbLSGTQUM/s1600/bullse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795"/>
            <a:ext cx="8595940" cy="64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4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問卷設計一般有下列步驟：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2064" indent="-514350">
              <a:buFont typeface="+mj-ea"/>
              <a:buAutoNum type="ea1ChtPeriod" startAt="7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版面的佈局與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問卷版面的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，會影響受測者答題意願甚至情緒。因此問卷外觀應乾淨整齊、紙張要注重品質、印刷要清楚、題目編排要謹慎。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 startAt="8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預試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在展開大規模調查之前，務必要進行預試，以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問題是否有矛盾或不妥之處，研究者可事先解決正式調查時可能發生的問題。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ea"/>
              <a:buAutoNum type="ea1ChtPeriod" startAt="9"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完稿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根據預試結果修正問卷後，即可將問卷完稿付印。經由上述的問卷設計流程，一份完整的問卷及可完成。</a:t>
            </a:r>
          </a:p>
        </p:txBody>
      </p:sp>
    </p:spTree>
    <p:extLst>
      <p:ext uri="{BB962C8B-B14F-4D97-AF65-F5344CB8AC3E}">
        <p14:creationId xmlns:p14="http://schemas.microsoft.com/office/powerpoint/2010/main" xmlns="" val="33749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當研究者完成上述步驟後，接下來便要確定那些是應接觸受訪的樣本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依下列步驟進行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、界定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母體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、確定抽樣底冊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選擇抽樣方法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四、決定樣本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五、選出樣本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六、蒐集樣本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七、評估抽樣結果</a:t>
            </a:r>
          </a:p>
        </p:txBody>
      </p:sp>
      <p:pic>
        <p:nvPicPr>
          <p:cNvPr id="6146" name="Picture 2" descr="http://www-rohan.sdsu.edu/~renglish/470/notes/chapt11/sampling_term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198" y="2420888"/>
            <a:ext cx="5879302" cy="33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15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界定研究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母體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所謂研究母體，意指研究者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所欲研究之對象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言，它是由一群具有共同特性之基本單位所組成。界定研究母體，需視研究者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的需要而定，也是抽樣計畫的第一步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，我們會以一些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描述變數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如性別、年齡、職業、教育程度、所得、居住地區等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對母體加以說明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為“</a:t>
            </a:r>
            <a:r>
              <a:rPr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地區汽車消費者之調查研究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”，其母體界定為「台灣地區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涵蓋區域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、年收入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年所得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、男女性消費者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xmlns="" val="32566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確定抽樣底冊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在抽樣前必須先對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研究母體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基本單位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編號列冊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，再進行抽樣；若基本單位無法事先編號列冊，應以性質相近的個體代替基本單位。上述可供選擇的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所有抽樣單位名冊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，稱為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(sample frame)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，較常見者有名錄、名單、通訊錄、電話簿或地圖等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幾乎無法趨於一致，如上例而言，研究者可選擇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台灣地區電話號碼簿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但因有些研究母體的基本單位，未必裝設電話或裝有多部電話，容易造成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研究母體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不一致的現象，研究者應特別注意。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31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選擇抽樣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研究者可依研究目的與採用之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決定抽樣方法。抽樣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可分為機率抽樣與非機率抽樣兩類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：係指母體中的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每一個基本單位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均有相等的機率被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，作為研究的樣本，此方法完全排除人為因素影響，實由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採取隨機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抽樣，又可稱為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。包括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簡單隨機抽樣法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抽樣法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層抽樣法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集群抽樣法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兩段抽樣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ccelearn.csus.edu/wasteclass/images/randomSamp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90337"/>
            <a:ext cx="1512168" cy="16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非機率抽樣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：非機率抽樣與機率抽樣相反，係指完全按人為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抽樣，又可稱為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非隨機抽樣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。包括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便利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配額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逐次抽樣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雪球抽樣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後面章節會詳細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://i1.ytimg.com/vi/-kwdXEXC7y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1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決定樣本大小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在進行市場的調查研究時，大部分是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，而非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首先必須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從抽查架構中抽出樣本，再在一定的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信賴係數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樣本數的多寡。　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，調查的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，樣本數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影響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結果的可靠程度，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樣本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，造成調查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，因此樣本數的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為宜。</a:t>
            </a:r>
          </a:p>
          <a:p>
            <a:endParaRPr lang="zh-TW" altLang="en-US" sz="2800" dirty="0"/>
          </a:p>
        </p:txBody>
      </p:sp>
      <p:pic>
        <p:nvPicPr>
          <p:cNvPr id="5122" name="Picture 2" descr="http://www.relevantinsights.com/wp-content/uploads/2010/05/Sample-Size-Trade-o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3528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257717255"/>
              </p:ext>
            </p:extLst>
          </p:nvPr>
        </p:nvGraphicFramePr>
        <p:xfrm>
          <a:off x="1403648" y="116632"/>
          <a:ext cx="609600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2594306" y="4290315"/>
            <a:ext cx="3709395" cy="727967"/>
            <a:chOff x="864092" y="3047999"/>
            <a:chExt cx="4367814" cy="1015999"/>
          </a:xfrm>
          <a:solidFill>
            <a:srgbClr val="002060"/>
          </a:solidFill>
        </p:grpSpPr>
        <p:sp>
          <p:nvSpPr>
            <p:cNvPr id="19" name="圓角矩形 18"/>
            <p:cNvSpPr/>
            <p:nvPr/>
          </p:nvSpPr>
          <p:spPr>
            <a:xfrm>
              <a:off x="864092" y="3047999"/>
              <a:ext cx="4367814" cy="1015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4"/>
            <p:cNvSpPr/>
            <p:nvPr/>
          </p:nvSpPr>
          <p:spPr>
            <a:xfrm>
              <a:off x="893850" y="3077757"/>
              <a:ext cx="4308298" cy="9564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      料      </a:t>
              </a:r>
              <a:r>
                <a:rPr lang="zh-TW" altLang="en-US" sz="2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      析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594306" y="5657624"/>
            <a:ext cx="3709395" cy="660400"/>
            <a:chOff x="864092" y="3047999"/>
            <a:chExt cx="4367814" cy="1015999"/>
          </a:xfrm>
          <a:solidFill>
            <a:srgbClr val="7030A0"/>
          </a:solidFill>
        </p:grpSpPr>
        <p:sp>
          <p:nvSpPr>
            <p:cNvPr id="22" name="圓角矩形 21"/>
            <p:cNvSpPr/>
            <p:nvPr/>
          </p:nvSpPr>
          <p:spPr>
            <a:xfrm>
              <a:off x="864092" y="3047999"/>
              <a:ext cx="4367814" cy="1015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4"/>
            <p:cNvSpPr/>
            <p:nvPr/>
          </p:nvSpPr>
          <p:spPr>
            <a:xfrm>
              <a:off x="893850" y="3077757"/>
              <a:ext cx="4308298" cy="9564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   出   研   究   報   告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139952" y="3789041"/>
            <a:ext cx="618105" cy="515087"/>
            <a:chOff x="2738947" y="983892"/>
            <a:chExt cx="618105" cy="515087"/>
          </a:xfrm>
        </p:grpSpPr>
        <p:sp>
          <p:nvSpPr>
            <p:cNvPr id="29" name="向右箭號 28"/>
            <p:cNvSpPr/>
            <p:nvPr/>
          </p:nvSpPr>
          <p:spPr>
            <a:xfrm rot="5400000">
              <a:off x="2790456" y="932383"/>
              <a:ext cx="515087" cy="61810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向右箭號 4"/>
            <p:cNvSpPr/>
            <p:nvPr/>
          </p:nvSpPr>
          <p:spPr>
            <a:xfrm>
              <a:off x="2862568" y="983892"/>
              <a:ext cx="370863" cy="360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700" kern="120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139952" y="5105201"/>
            <a:ext cx="618105" cy="515087"/>
            <a:chOff x="2738947" y="2355660"/>
            <a:chExt cx="618105" cy="515087"/>
          </a:xfrm>
        </p:grpSpPr>
        <p:sp>
          <p:nvSpPr>
            <p:cNvPr id="27" name="向右箭號 26"/>
            <p:cNvSpPr/>
            <p:nvPr/>
          </p:nvSpPr>
          <p:spPr>
            <a:xfrm rot="5400000">
              <a:off x="2790456" y="2304151"/>
              <a:ext cx="515087" cy="61810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向右箭號 6"/>
            <p:cNvSpPr/>
            <p:nvPr/>
          </p:nvSpPr>
          <p:spPr>
            <a:xfrm>
              <a:off x="2862568" y="2355660"/>
              <a:ext cx="370863" cy="360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700" kern="1200"/>
            </a:p>
          </p:txBody>
        </p:sp>
      </p:grpSp>
      <p:sp>
        <p:nvSpPr>
          <p:cNvPr id="31" name="矩形 30"/>
          <p:cNvSpPr/>
          <p:nvPr/>
        </p:nvSpPr>
        <p:spPr>
          <a:xfrm>
            <a:off x="2865076" y="6444912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市場調查的步驟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380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決定樣本大小，應考慮到４個因素：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研究問題的範圍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www.readexresearch.com/wp-content/uploads/2014/06/pizzasamplesize-1024x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7"/>
            <a:ext cx="6840760" cy="3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15616" y="537321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MOE-Magnitude of Error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09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選出樣本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當在抽查方法與樣本大小決定之後，接著便可從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(sampling frame)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所要調查的樣本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(sampling unit)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7170" name="Picture 2" descr="http://www-rohan.sdsu.edu/~dfinnega/sw690/population_to_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78746"/>
            <a:ext cx="4328796" cy="32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2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蒐集樣本資料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當選出調查得樣本單位之後，調查人隨即可向樣本單位蒐集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研究資料。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評估抽樣結果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抽樣作業的最後步驟是，評估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結果的成效，其包括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是否具有足夠的代表性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是否確實執行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/>
          </a:p>
        </p:txBody>
      </p:sp>
      <p:pic>
        <p:nvPicPr>
          <p:cNvPr id="6146" name="Picture 2" descr="http://www.coopertoons.com/education/pollingmathematics/samp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1"/>
            <a:ext cx="26384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工作與時間的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在進行調查研究之前，唯有先擬定工作項目的分配與進度時間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的控制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，調查研究工作才不至於雜亂無章，丟三忘四。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項目的分配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一般市場調查需靠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作業完成，任何人無法獨力完成。團隊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（諮詢與意見提供）、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（負責研究專案之成敗）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（負責研究專案之進行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，從研究計畫的擬定、執行、分析以至報告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的撰寫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，均參與其中，是研究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計畫得主要人物）、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行政工作）、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（從事問卷的調查工作）、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（負責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督導訪問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員工作的進行）等。</a:t>
            </a:r>
          </a:p>
        </p:txBody>
      </p:sp>
    </p:spTree>
    <p:extLst>
      <p:ext uri="{BB962C8B-B14F-4D97-AF65-F5344CB8AC3E}">
        <p14:creationId xmlns:p14="http://schemas.microsoft.com/office/powerpoint/2010/main" xmlns="" val="23052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工作與時間的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時間的控制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市場調查計畫務必在規定的時間內完成，以免喪失進入市場的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。市場調查計畫的時間安排與控制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通常採用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甘特圖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設工作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工作項目，可比照該方式進一步詳細安排。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335" y="3140968"/>
            <a:ext cx="59616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44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估算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基於經濟原則及成本考量，企業市場調查的經費必須花在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刀口上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，因始在擬定市場調查計畫時，必須同時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編列經費預算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，待專案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完成後，亦需檢討實際經費動支情形，預算支出表如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https://sp.yimg.com/ib/th?id=HN.608041144640865904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9171"/>
            <a:ext cx="2562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9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46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70494316"/>
              </p:ext>
            </p:extLst>
          </p:nvPr>
        </p:nvGraphicFramePr>
        <p:xfrm>
          <a:off x="755576" y="1412776"/>
          <a:ext cx="7344816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787218"/>
                <a:gridCol w="2541373"/>
                <a:gridCol w="20162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費用項目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費用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金額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附註說明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一、薪資支出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顧問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主持人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研究員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督導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員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調查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員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二、一般費用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資料</a:t>
                      </a: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蒐集費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交通</a:t>
                      </a: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出差費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誤</a:t>
                      </a: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餐費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印刷</a:t>
                      </a: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</a:t>
                      </a:r>
                      <a:r>
                        <a:rPr 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雜費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9552" y="577805"/>
            <a:ext cx="50385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表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3.1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XX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市場調查計畫成本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預算表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期間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 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  月  日～  年  月  日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7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3.4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資料蒐集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當研究主題設計規劃妥當，接下來便按圖表進行調查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獲得有效的樣本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在展開市場調查前，需先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適的督導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施予訓練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，使其充分了解研究的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作業期間亦應時時加以控制，調查工作才不至於脫軌，研究設計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確實執行，錯誤率才可降至最低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換言之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，依照正式研究調查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計畫蒐集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資料時，應根據其計畫中所擬定之作業方法與步驟，逐步派員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實地調查。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8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參與市場調查的人員職司領域不同，在資料蒐集過程容易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引發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溝通不良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本位主義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等問題，故督導員、訪問員、觀察員或實驗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之甄選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絕不可等閒視之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資料蒐集未能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按部就班進行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調查作業可能將功虧一簣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，儘管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調查計畫如何周密也起不了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作用。因此，在實地蒐集資料時，應經常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，並隨時與他們保持密切聯繫。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資料分析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當行銷資料實地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蒐集告一段落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後，即可著手進行資料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等資料整理工作；及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敘述統計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推論統計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等統計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工作，並進一步對分析後的資料進行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徹底瞭解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隱含意義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，準備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撰寫研究報告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www.wabsus.com/images/cameras/Data_analysis-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446843" cy="31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1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.2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研究主題與研究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3.2.1 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確定研究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市場調查的第一步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，即在於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每一行銷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問題的發生，都常常包括數百項事務可供研究探討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除非將問題的重點明白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界定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的所有花費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遠超過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市場調查所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能提供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嚴重者將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的行銷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後果。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換言之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市調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若欲事半功倍必須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先確定研究主題。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3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3.5.1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當資料調查完成後，所蒐集的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，往往雜亂無章，為了讓資料的特徵得以顯現，因此首先必須進行資料的整理工作。資料整理可分為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 marL="512064" indent="-514350">
              <a:buFont typeface="+mj-ea"/>
              <a:buAutoNum type="ea1ChtPeriod"/>
            </a:pP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資料編輯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2800" indent="-457200" defTabSz="504000"/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editing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）是整理資料的第一步工作。所謂資料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初步檢查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。擔任編輯工作的人員必須具備豐富的學識與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工作為從所蒐集的資料中，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找出資料錯誤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矛盾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，並予以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無缺，如此初級資料才有進一步分析的價值。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61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2064" lvl="0" indent="-514350">
              <a:buFont typeface="+mj-ea"/>
              <a:buAutoNum type="ea1ChtPeriod" startAt="2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資料編碼與建檔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若資料經初步檢查無誤，接下來得工作便是進行資料的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coding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）與建檔（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filing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給予資料貼上標籤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，及編輯在適當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的類別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中，便於歸檔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言之即是指資料的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才能變得簡單而有系統。資料的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處理，如用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處理資料。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776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性別（男，女）　１－男　２－女</a:t>
            </a:r>
          </a:p>
          <a:p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Ｍ－男　Ｆ－女</a:t>
            </a:r>
          </a:p>
        </p:txBody>
      </p:sp>
    </p:spTree>
    <p:extLst>
      <p:ext uri="{BB962C8B-B14F-4D97-AF65-F5344CB8AC3E}">
        <p14:creationId xmlns:p14="http://schemas.microsoft.com/office/powerpoint/2010/main" xmlns="" val="3472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santepratique.fr/ressources/gallery/Nutrinet-questionna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17" y="692695"/>
            <a:ext cx="8033342" cy="55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987824" y="30899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重要性尺度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60116" y="3770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極重要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52120" y="37703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有些重要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4957" y="3770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無意見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88070" y="37823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37797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一點也不重要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6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4914" lvl="0" indent="-457200">
              <a:buFont typeface="+mj-ea"/>
              <a:buAutoNum type="ea1ChtPeriod" startAt="3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資料列表繪圖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列表繪圖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tabulating and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graphing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），係指將以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資料，有系統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各種表圖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，如此資料將更為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簡化清楚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，便於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分析與利用。目前列表都可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透過電腦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加以處哩，既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，且所製作的報表相當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時，首先要對資料的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考慮，不同的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，應使用不同的表格型態。</a:t>
            </a:r>
          </a:p>
          <a:p>
            <a:pPr marL="0" indent="0"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9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當資料列出表格後，若有必要，則可將表內的資料進一步畫為圖形。若我們能將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，以簡單的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加以表示，不但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便於比較分析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，更能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引起閱讀者的興趣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。必須注意的是，是繪圖之前應先依不同的資料特性，選用不同的圖形。</a:t>
            </a:r>
          </a:p>
          <a:p>
            <a:endParaRPr lang="zh-TW" altLang="en-US" dirty="0"/>
          </a:p>
        </p:txBody>
      </p:sp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3136245"/>
              </p:ext>
            </p:extLst>
          </p:nvPr>
        </p:nvGraphicFramePr>
        <p:xfrm>
          <a:off x="611560" y="4221088"/>
          <a:ext cx="36724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136815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次數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總和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75656" y="369786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受訪者性別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7141482"/>
              </p:ext>
            </p:extLst>
          </p:nvPr>
        </p:nvGraphicFramePr>
        <p:xfrm>
          <a:off x="4860032" y="3573016"/>
          <a:ext cx="34563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351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3.5.2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資料分析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市場調查資料經過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後，雖然資料的特徵，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種程度上已經顯現，但是尚未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者所需。因此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近一步分析。而常用的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，主要有如下二種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	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敘述統計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	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推論統計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3074" name="Picture 2" descr="http://math.pppst.com/dataanaly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5544616" cy="21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0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僅就所蒐集的行銷資料本身加以分析，不涉及推廣至更大範圍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統計量數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（或稱表徵數）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來說明行銷資料的特徵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。常用的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數包括平均數、差異數量、相關係數、時間數列、指數等。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http://www.mymarketresearchmethods.com/wp-content/uploads/2011/11/Descriptive-Statis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24" y="3212976"/>
            <a:ext cx="75227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8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在本章的抽樣設計部分，我們曾說市場調查研究，大多以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方式進行。因此，對於所獲得的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，我們必須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對其母體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加以推論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，一般研究人員較常採用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檢定方式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有母數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(parametric statistics)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無母數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(non-parametric statistics)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檢定分析資料後，必須進一步利用統計學的相關理論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與知識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，對分析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，以便了解行銷問題的現象與原因，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作為行銷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決策的依據。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86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6146" name="Picture 2" descr="http://www.gohomeworkhelp.com/admin/photos/what-is-inferential-statis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5312"/>
            <a:ext cx="7897168" cy="50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7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3.6 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市場調查程序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最後一個步驟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，是將蒐集資料分析解釋的結果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，撰寫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研究報告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，即根據研究結果，在報告中提出有關解決行銷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，研究報告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(technical report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或稱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技術性報告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管理性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management report)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種。</a:t>
            </a:r>
          </a:p>
          <a:p>
            <a:endParaRPr lang="zh-TW" altLang="en-US" dirty="0"/>
          </a:p>
        </p:txBody>
      </p:sp>
      <p:pic>
        <p:nvPicPr>
          <p:cNvPr id="7170" name="Picture 2" descr="http://promoreports.in/reportadmin/technical-report-template-word-i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81115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8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一般而言，我們可利用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情勢分析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(situational analysis)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來尋找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所謂情勢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分析，係指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對企業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情勢加以分析探討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問題的所在。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而言，可蒐集企業內部的報告資料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而言，可訪問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專家或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經驗豐富的人士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提供充足的資訊，來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界定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所要研究的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2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3.6.1 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專業性報告，顧名思義其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較嚴謹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強調基本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假定及所使用的研究設計與方法，並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對研究發現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詳細的說明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專業性報告主要用來對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專業幕僚報告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包含詳細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實地調查資料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佐證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專業性報告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大致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endParaRPr lang="zh-TW" altLang="en-US" dirty="0"/>
          </a:p>
        </p:txBody>
      </p:sp>
      <p:pic>
        <p:nvPicPr>
          <p:cNvPr id="8194" name="Picture 2" descr="http://www.engr.psu.edu/ae/thesis/portfolios/2010/cas5098/Image/Technical%20Report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834" y="2492897"/>
            <a:ext cx="3026606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300246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C00000"/>
                </a:solidFill>
              </a:rPr>
              <a:t>西邊講台</a:t>
            </a:r>
            <a:endParaRPr lang="zh-TW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4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：主要發現的摘要說明。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調查研究的動機與目的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：包括為何進行此一主題調查研究？問題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成形？調查研究所要完成的目的。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調查研究方法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：除了說明所採用的調查方法之外，還要進一步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說明為何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採用此種方法，有何優點或限制等，均應有詳細的說明。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：詳細交代所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類型、來源、特性及限制等，有關抽樣設計、抽樣方法、樣本大小的決定等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資料的分析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研究結果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：包括利用統計分析之結果。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：包括對調查研究的貢獻、調查問題的解答、提供可行性建議、調查重大發現即建議。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參考資料文件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：如次級資料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來源的說明。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：包括資料蒐集的表格（如問卷等）。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8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3.6.2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管理性報告，即指一般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通俗性報告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。主要目的是想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企業主管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做成的，屬於專業性報告的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。管理性報告，要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力求簡明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有說服力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，但力求簡要並非過度簡單以致於失去原意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，亦須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講究寫作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的技巧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的運用，並應強調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企業行銷決策的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與貢獻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使報告內容更為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。一般管理性報告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大致如下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ttp://img.docstoccdn.com/thumb/orig/774773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738974" cy="38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的發現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：特別強調最有興趣的發現，並從各種作業和實務上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，來說明這些發現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的意義。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建議事項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：根據研究的發現提出可行性建議。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：說明問題的由來及此一專案調查之目的。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資料說明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：此種說明應注重於非技術性的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通俗說明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84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應力求簡明清晰，少用特殊的術語。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：有關調查方法及所用表格、問卷等較詳細說明，應以附錄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補充性的資料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：係指與調查目的有關，但不宜列入報告正文的圖表。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撰寫調查研究報告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，應掌握下列幾項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報告內容要針對使用者的需要，盡量使閱讀者能接受，且力求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客觀公正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報告內容應力求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，並應在報告前列一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，協助閱讀者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indent="-45720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製作報告時，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下列各點：</a:t>
            </a:r>
          </a:p>
          <a:p>
            <a:pPr marL="454914" lvl="0" indent="-457200">
              <a:buFont typeface="+mj-lt"/>
              <a:buAutoNum type="arabicPeriod"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2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製作報告時，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下列各點：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過分自信，失之誇張。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失之保守，使結論顯得無力。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報喜不報憂，失之樂觀。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失之瑣碎，見樹不見林。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使用難懂之文字與語言。</a:t>
            </a:r>
          </a:p>
          <a:p>
            <a:pPr marL="512064" lvl="0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缺乏自我創見。</a:t>
            </a:r>
          </a:p>
          <a:p>
            <a:pPr marL="512064" indent="-51435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書寫格式及內容潦草惡劣。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除了完成上述兩種型態的正式報告外，必要時亦可由研究調查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，在其中提出口頭報告。唯有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口頭報告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之時，應注意下列幾點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內容簡潔扼要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抓住重點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，有效地傳達調查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/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盡量使用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淺顯語言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傳達訊息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同業通用的語言。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熱誠之表情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轉達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活潑簡潔的動態資料。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講解並澄清可能誤解。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質詢，並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溝通。</a:t>
            </a:r>
          </a:p>
          <a:p>
            <a:endParaRPr lang="zh-TW" altLang="en-US" dirty="0"/>
          </a:p>
        </p:txBody>
      </p:sp>
      <p:pic>
        <p:nvPicPr>
          <p:cNvPr id="1026" name="Picture 2" descr="http://publicspeakingsuperpowers.com/superheroes/wp-content/uploads/2010/08/present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9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此外，市場調查主持人於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報告遞送之後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，應繼續作必要的接觸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，瞭解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報告被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採用的程度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和採用後，所獲致的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實際成果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報告內容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不明白之處，作詳細解說，從旁協助計畫執行人員進行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建議事項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，唯有如此，市場調查工作才能圓滿完成。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https://encrypted-tbn3.gstatic.com/images?q=tbn:ANd9GcSjoSFN7z0JcrsbkYHd-QfMz5Y9CXgHy5wGiN2so-hY5qgkhrnS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221088"/>
            <a:ext cx="31494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9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3.2.2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市場調查若依研究目的加以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分門別類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可分為三種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(exploratory research)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結論性研究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(conclusive research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預測性研究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(forecasting research)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要用心體會，才能變成自己的</a:t>
            </a:r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endParaRPr lang="zh-TW" altLang="en-US" sz="4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C2C-8AE1-47D7-905C-BB5BC8EF37B9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共勉之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從事行銷研究尚屬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模糊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來蒐集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初步的調查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做為進一步進行結論性研究的先期準備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性調查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的主要目的，在於發現市場的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的依據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研究調查的主體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當結論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性研究完畢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類似的市場行銷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推論預測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352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515-08AB-4AE6-B5CB-D3E276977A0D}" type="datetime1">
              <a:rPr lang="zh-TW" altLang="en-US" smtClean="0"/>
              <a:pPr/>
              <a:t>2014/10/28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2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2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我們在第一章曾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陳述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解釋問題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的背後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在於對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科學方法的</a:t>
            </a:r>
            <a:r>
              <a:rPr lang="zh-TW" altLang="en-US" sz="3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研究目的就必須與科學研究目的相吻合。</a:t>
            </a:r>
          </a:p>
        </p:txBody>
      </p:sp>
    </p:spTree>
    <p:extLst>
      <p:ext uri="{BB962C8B-B14F-4D97-AF65-F5344CB8AC3E}">
        <p14:creationId xmlns:p14="http://schemas.microsoft.com/office/powerpoint/2010/main" xmlns="" val="3148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7250</TotalTime>
  <Words>5265</Words>
  <Application>Microsoft Office PowerPoint</Application>
  <PresentationFormat>如螢幕大小 (4:3)</PresentationFormat>
  <Paragraphs>512</Paragraphs>
  <Slides>70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1" baseType="lpstr">
      <vt:lpstr>Soho</vt:lpstr>
      <vt:lpstr>市場調查與分析</vt:lpstr>
      <vt:lpstr>第三章 市場調查的程序</vt:lpstr>
      <vt:lpstr>3.1 市場調查的步驟</vt:lpstr>
      <vt:lpstr>投影片 4</vt:lpstr>
      <vt:lpstr>3.2 確定研究主題與研究目的</vt:lpstr>
      <vt:lpstr>投影片 6</vt:lpstr>
      <vt:lpstr>3.2.2 確定研究目的</vt:lpstr>
      <vt:lpstr>投影片 8</vt:lpstr>
      <vt:lpstr>投影片 9</vt:lpstr>
      <vt:lpstr>一、探索性研究</vt:lpstr>
      <vt:lpstr>投影片 11</vt:lpstr>
      <vt:lpstr>二、結論性研究</vt:lpstr>
      <vt:lpstr>1.敘述性研究</vt:lpstr>
      <vt:lpstr>2.因果性研究</vt:lpstr>
      <vt:lpstr>例:</vt:lpstr>
      <vt:lpstr>三、預測性研究</vt:lpstr>
      <vt:lpstr>投影片 17</vt:lpstr>
      <vt:lpstr>3.3 發展研究設計</vt:lpstr>
      <vt:lpstr>3.3 發展研究設計</vt:lpstr>
      <vt:lpstr>1. 確定研究主題所需要資料</vt:lpstr>
      <vt:lpstr>2. 區分所需資料的種類</vt:lpstr>
      <vt:lpstr>投影片 22</vt:lpstr>
      <vt:lpstr>3. 原始資料的蒐集</vt:lpstr>
      <vt:lpstr>一、量的調查研究</vt:lpstr>
      <vt:lpstr>二、質的調查研究</vt:lpstr>
      <vt:lpstr>4. 問卷設計</vt:lpstr>
      <vt:lpstr>問卷設計一般有下列步驟：</vt:lpstr>
      <vt:lpstr>問卷設計一般有下列步驟：</vt:lpstr>
      <vt:lpstr>問卷設計一般有下列步驟：</vt:lpstr>
      <vt:lpstr>問卷設計一般有下列步驟：</vt:lpstr>
      <vt:lpstr>問卷設計一般有下列步驟：</vt:lpstr>
      <vt:lpstr>投影片 32</vt:lpstr>
      <vt:lpstr>問卷設計一般有下列步驟：</vt:lpstr>
      <vt:lpstr>5. 確定受訪樣本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6. 調查工作與時間的分配</vt:lpstr>
      <vt:lpstr>6. 調查工作與時間的分配</vt:lpstr>
      <vt:lpstr>7. 經費的估算</vt:lpstr>
      <vt:lpstr>投影片 46</vt:lpstr>
      <vt:lpstr>3.4 資料蒐集</vt:lpstr>
      <vt:lpstr>投影片 48</vt:lpstr>
      <vt:lpstr>3.5 資料分析</vt:lpstr>
      <vt:lpstr>3.5.1 資料整理</vt:lpstr>
      <vt:lpstr>投影片 51</vt:lpstr>
      <vt:lpstr>投影片 52</vt:lpstr>
      <vt:lpstr>投影片 53</vt:lpstr>
      <vt:lpstr>投影片 54</vt:lpstr>
      <vt:lpstr>3.5.2 資料分析</vt:lpstr>
      <vt:lpstr>一、敘述統計方法</vt:lpstr>
      <vt:lpstr>二、推論統計方法</vt:lpstr>
      <vt:lpstr>投影片 58</vt:lpstr>
      <vt:lpstr>3.6 提出研究報告</vt:lpstr>
      <vt:lpstr>3.6.1 專業性報告</vt:lpstr>
      <vt:lpstr>投影片 61</vt:lpstr>
      <vt:lpstr>投影片 62</vt:lpstr>
      <vt:lpstr>3.6.2 管理性報告</vt:lpstr>
      <vt:lpstr>投影片 64</vt:lpstr>
      <vt:lpstr>投影片 65</vt:lpstr>
      <vt:lpstr>投影片 66</vt:lpstr>
      <vt:lpstr>投影片 67</vt:lpstr>
      <vt:lpstr>投影片 68</vt:lpstr>
      <vt:lpstr>投影片 69</vt:lpstr>
      <vt:lpstr>~共勉之~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市場調查與分析</dc:title>
  <dc:creator>chilo</dc:creator>
  <cp:lastModifiedBy>chilo</cp:lastModifiedBy>
  <cp:revision>279</cp:revision>
  <dcterms:created xsi:type="dcterms:W3CDTF">2014-09-14T00:15:34Z</dcterms:created>
  <dcterms:modified xsi:type="dcterms:W3CDTF">2014-10-28T00:51:51Z</dcterms:modified>
</cp:coreProperties>
</file>