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9"/>
  </p:notesMasterIdLst>
  <p:sldIdLst>
    <p:sldId id="256" r:id="rId2"/>
    <p:sldId id="269" r:id="rId3"/>
    <p:sldId id="370" r:id="rId4"/>
    <p:sldId id="258" r:id="rId5"/>
    <p:sldId id="371" r:id="rId6"/>
    <p:sldId id="372" r:id="rId7"/>
    <p:sldId id="382" r:id="rId8"/>
    <p:sldId id="374" r:id="rId9"/>
    <p:sldId id="373" r:id="rId10"/>
    <p:sldId id="375" r:id="rId11"/>
    <p:sldId id="376" r:id="rId12"/>
    <p:sldId id="380" r:id="rId13"/>
    <p:sldId id="377" r:id="rId14"/>
    <p:sldId id="378" r:id="rId15"/>
    <p:sldId id="379" r:id="rId16"/>
    <p:sldId id="383" r:id="rId17"/>
    <p:sldId id="384" r:id="rId18"/>
    <p:sldId id="385" r:id="rId19"/>
    <p:sldId id="387" r:id="rId20"/>
    <p:sldId id="388" r:id="rId21"/>
    <p:sldId id="389" r:id="rId22"/>
    <p:sldId id="395" r:id="rId23"/>
    <p:sldId id="390" r:id="rId24"/>
    <p:sldId id="391" r:id="rId25"/>
    <p:sldId id="392" r:id="rId26"/>
    <p:sldId id="394" r:id="rId27"/>
    <p:sldId id="393" r:id="rId28"/>
    <p:sldId id="386" r:id="rId29"/>
    <p:sldId id="396" r:id="rId30"/>
    <p:sldId id="397" r:id="rId31"/>
    <p:sldId id="398" r:id="rId32"/>
    <p:sldId id="399" r:id="rId33"/>
    <p:sldId id="403" r:id="rId34"/>
    <p:sldId id="400" r:id="rId35"/>
    <p:sldId id="401" r:id="rId36"/>
    <p:sldId id="402" r:id="rId37"/>
    <p:sldId id="268" r:id="rId3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預設章節" id="{F1999D09-D61F-46BD-AB8C-F62E12D78841}">
          <p14:sldIdLst>
            <p14:sldId id="256"/>
            <p14:sldId id="269"/>
            <p14:sldId id="370"/>
          </p14:sldIdLst>
        </p14:section>
        <p14:section name="4.1 次級資料的定義" id="{EDF8BF19-24E4-4E3A-8AF9-89443C7C57C3}">
          <p14:sldIdLst>
            <p14:sldId id="258"/>
            <p14:sldId id="371"/>
          </p14:sldIdLst>
        </p14:section>
        <p14:section name="4.2  次級資料的來源" id="{0C113E88-BCF9-4D98-AAFA-2B629FF8974B}">
          <p14:sldIdLst>
            <p14:sldId id="372"/>
            <p14:sldId id="382"/>
            <p14:sldId id="374"/>
            <p14:sldId id="373"/>
            <p14:sldId id="375"/>
            <p14:sldId id="376"/>
            <p14:sldId id="380"/>
            <p14:sldId id="377"/>
            <p14:sldId id="378"/>
            <p14:sldId id="379"/>
            <p14:sldId id="383"/>
            <p14:sldId id="384"/>
            <p14:sldId id="385"/>
            <p14:sldId id="387"/>
            <p14:sldId id="388"/>
            <p14:sldId id="389"/>
            <p14:sldId id="395"/>
          </p14:sldIdLst>
        </p14:section>
        <p14:section name="4.3 次級資料的優缺點" id="{2BE71712-3A5D-438B-93B2-ED2971753FC2}">
          <p14:sldIdLst>
            <p14:sldId id="390"/>
            <p14:sldId id="391"/>
            <p14:sldId id="392"/>
            <p14:sldId id="394"/>
          </p14:sldIdLst>
        </p14:section>
        <p14:section name="4.4 次級資料的收集過程" id="{1BD6D528-9DBC-4FFA-ADDB-C2EBE9CF4B26}">
          <p14:sldIdLst>
            <p14:sldId id="393"/>
            <p14:sldId id="386"/>
            <p14:sldId id="396"/>
            <p14:sldId id="397"/>
            <p14:sldId id="398"/>
            <p14:sldId id="399"/>
            <p14:sldId id="403"/>
            <p14:sldId id="400"/>
            <p14:sldId id="401"/>
            <p14:sldId id="402"/>
            <p14:sldId id="26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49EFAF-8F90-485E-91E6-23CD01B42037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E7E306C5-18FC-4A18-9613-2EF8A96AC835}">
      <dgm:prSet/>
      <dgm:spPr/>
      <dgm:t>
        <a:bodyPr/>
        <a:lstStyle/>
        <a:p>
          <a:r>
            <a:rPr 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確認所需的資料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9A8382A-04F4-42F2-86B4-EEB17C999EAD}" type="parTrans" cxnId="{32D2F505-B77B-4C3E-B119-E98BB856E3EC}">
      <dgm:prSet/>
      <dgm:spPr/>
      <dgm:t>
        <a:bodyPr/>
        <a:lstStyle/>
        <a:p>
          <a:endParaRPr lang="zh-TW" altLang="en-US"/>
        </a:p>
      </dgm:t>
    </dgm:pt>
    <dgm:pt modelId="{DA13EFD2-BA4E-472C-B9DB-A8255565ABA6}" type="sibTrans" cxnId="{32D2F505-B77B-4C3E-B119-E98BB856E3EC}">
      <dgm:prSet/>
      <dgm:spPr/>
      <dgm:t>
        <a:bodyPr/>
        <a:lstStyle/>
        <a:p>
          <a:endParaRPr lang="zh-TW" altLang="en-US"/>
        </a:p>
      </dgm:t>
    </dgm:pt>
    <dgm:pt modelId="{06662505-2C04-46D9-84B0-A18B6449F07D}">
      <dgm:prSet/>
      <dgm:spPr/>
      <dgm:t>
        <a:bodyPr/>
        <a:lstStyle/>
        <a:p>
          <a:r>
            <a:rPr 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找尋資料的可能來源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46A0F0F-EDC0-4FC4-B93E-146F7A38076A}" type="parTrans" cxnId="{2AE8C4B7-E5A3-4C28-BF48-FD57F25C7BA9}">
      <dgm:prSet/>
      <dgm:spPr/>
      <dgm:t>
        <a:bodyPr/>
        <a:lstStyle/>
        <a:p>
          <a:endParaRPr lang="zh-TW" altLang="en-US"/>
        </a:p>
      </dgm:t>
    </dgm:pt>
    <dgm:pt modelId="{5A8AB26F-8631-402F-BC5D-8946B6276C08}" type="sibTrans" cxnId="{2AE8C4B7-E5A3-4C28-BF48-FD57F25C7BA9}">
      <dgm:prSet/>
      <dgm:spPr/>
      <dgm:t>
        <a:bodyPr/>
        <a:lstStyle/>
        <a:p>
          <a:endParaRPr lang="zh-TW" altLang="en-US"/>
        </a:p>
      </dgm:t>
    </dgm:pt>
    <dgm:pt modelId="{85A4E9CA-A7AB-471F-AED1-B519E9CF98FD}">
      <dgm:prSet/>
      <dgm:spPr/>
      <dgm:t>
        <a:bodyPr/>
        <a:lstStyle/>
        <a:p>
          <a:r>
            <a:rPr 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確認資料的差異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EBB9EC4-CB97-42C6-AEF5-A1C21FC1C43D}" type="parTrans" cxnId="{7FD9350E-6A2E-4E42-A2C5-348C762FDF9F}">
      <dgm:prSet/>
      <dgm:spPr/>
      <dgm:t>
        <a:bodyPr/>
        <a:lstStyle/>
        <a:p>
          <a:endParaRPr lang="zh-TW" altLang="en-US"/>
        </a:p>
      </dgm:t>
    </dgm:pt>
    <dgm:pt modelId="{7DAB333E-4558-4C53-BB9F-2AA3707FE1E2}" type="sibTrans" cxnId="{7FD9350E-6A2E-4E42-A2C5-348C762FDF9F}">
      <dgm:prSet/>
      <dgm:spPr/>
      <dgm:t>
        <a:bodyPr/>
        <a:lstStyle/>
        <a:p>
          <a:endParaRPr lang="zh-TW" altLang="en-US"/>
        </a:p>
      </dgm:t>
    </dgm:pt>
    <dgm:pt modelId="{1DC5EB15-C5BA-4625-919C-9C93C2BB99A8}">
      <dgm:prSet/>
      <dgm:spPr/>
      <dgm:t>
        <a:bodyPr/>
        <a:lstStyle/>
        <a:p>
          <a:r>
            <a:rPr lang="zh-TW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收集資料</a:t>
          </a:r>
          <a:endParaRPr lang="zh-TW" altLang="zh-TW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94186EC-1858-4161-8AE9-74EEE9A5CEB6}" type="parTrans" cxnId="{16855B8D-DC8E-452A-AAD4-B40758FB5B27}">
      <dgm:prSet/>
      <dgm:spPr/>
      <dgm:t>
        <a:bodyPr/>
        <a:lstStyle/>
        <a:p>
          <a:endParaRPr lang="zh-TW" altLang="en-US"/>
        </a:p>
      </dgm:t>
    </dgm:pt>
    <dgm:pt modelId="{1782064E-B486-4052-988B-DA92896D8521}" type="sibTrans" cxnId="{16855B8D-DC8E-452A-AAD4-B40758FB5B27}">
      <dgm:prSet/>
      <dgm:spPr/>
      <dgm:t>
        <a:bodyPr/>
        <a:lstStyle/>
        <a:p>
          <a:endParaRPr lang="zh-TW" altLang="en-US"/>
        </a:p>
      </dgm:t>
    </dgm:pt>
    <dgm:pt modelId="{3C6FCFD1-6C00-48CD-9D4F-1A5103E74584}" type="pres">
      <dgm:prSet presAssocID="{AE49EFAF-8F90-485E-91E6-23CD01B42037}" presName="linearFlow" presStyleCnt="0">
        <dgm:presLayoutVars>
          <dgm:resizeHandles val="exact"/>
        </dgm:presLayoutVars>
      </dgm:prSet>
      <dgm:spPr/>
    </dgm:pt>
    <dgm:pt modelId="{F5553D92-8E84-4427-8E51-8CBF8F50BFD4}" type="pres">
      <dgm:prSet presAssocID="{E7E306C5-18FC-4A18-9613-2EF8A96AC83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C780E25-447E-4CC1-90D2-7265287CB926}" type="pres">
      <dgm:prSet presAssocID="{DA13EFD2-BA4E-472C-B9DB-A8255565ABA6}" presName="sibTrans" presStyleLbl="sibTrans2D1" presStyleIdx="0" presStyleCnt="3"/>
      <dgm:spPr/>
      <dgm:t>
        <a:bodyPr/>
        <a:lstStyle/>
        <a:p>
          <a:endParaRPr lang="zh-TW" altLang="en-US"/>
        </a:p>
      </dgm:t>
    </dgm:pt>
    <dgm:pt modelId="{617AA65C-46A8-453B-B01D-63583CB81F04}" type="pres">
      <dgm:prSet presAssocID="{DA13EFD2-BA4E-472C-B9DB-A8255565ABA6}" presName="connectorText" presStyleLbl="sibTrans2D1" presStyleIdx="0" presStyleCnt="3"/>
      <dgm:spPr/>
      <dgm:t>
        <a:bodyPr/>
        <a:lstStyle/>
        <a:p>
          <a:endParaRPr lang="zh-TW" altLang="en-US"/>
        </a:p>
      </dgm:t>
    </dgm:pt>
    <dgm:pt modelId="{B9CF19E4-7C83-47DE-89BE-0BEAB6D145FE}" type="pres">
      <dgm:prSet presAssocID="{06662505-2C04-46D9-84B0-A18B6449F07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494B445-6E15-4A46-8CF8-8B47D1F44CAB}" type="pres">
      <dgm:prSet presAssocID="{5A8AB26F-8631-402F-BC5D-8946B6276C08}" presName="sibTrans" presStyleLbl="sibTrans2D1" presStyleIdx="1" presStyleCnt="3"/>
      <dgm:spPr/>
      <dgm:t>
        <a:bodyPr/>
        <a:lstStyle/>
        <a:p>
          <a:endParaRPr lang="zh-TW" altLang="en-US"/>
        </a:p>
      </dgm:t>
    </dgm:pt>
    <dgm:pt modelId="{70175559-C7B1-438F-BD64-DF3822A5C66B}" type="pres">
      <dgm:prSet presAssocID="{5A8AB26F-8631-402F-BC5D-8946B6276C08}" presName="connectorText" presStyleLbl="sibTrans2D1" presStyleIdx="1" presStyleCnt="3"/>
      <dgm:spPr/>
      <dgm:t>
        <a:bodyPr/>
        <a:lstStyle/>
        <a:p>
          <a:endParaRPr lang="zh-TW" altLang="en-US"/>
        </a:p>
      </dgm:t>
    </dgm:pt>
    <dgm:pt modelId="{84132723-972C-41B2-9ECC-B273BC7EE5BF}" type="pres">
      <dgm:prSet presAssocID="{1DC5EB15-C5BA-4625-919C-9C93C2BB99A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86F9DEE-A2D9-4F68-8959-35CB85F1FC92}" type="pres">
      <dgm:prSet presAssocID="{1782064E-B486-4052-988B-DA92896D8521}" presName="sibTrans" presStyleLbl="sibTrans2D1" presStyleIdx="2" presStyleCnt="3"/>
      <dgm:spPr/>
      <dgm:t>
        <a:bodyPr/>
        <a:lstStyle/>
        <a:p>
          <a:endParaRPr lang="zh-TW" altLang="en-US"/>
        </a:p>
      </dgm:t>
    </dgm:pt>
    <dgm:pt modelId="{3C4B6AB1-6FAA-49A5-92F8-4FB23446C14B}" type="pres">
      <dgm:prSet presAssocID="{1782064E-B486-4052-988B-DA92896D8521}" presName="connectorText" presStyleLbl="sibTrans2D1" presStyleIdx="2" presStyleCnt="3"/>
      <dgm:spPr/>
      <dgm:t>
        <a:bodyPr/>
        <a:lstStyle/>
        <a:p>
          <a:endParaRPr lang="zh-TW" altLang="en-US"/>
        </a:p>
      </dgm:t>
    </dgm:pt>
    <dgm:pt modelId="{31BD030D-7A33-4339-846A-49EEA78D8C7C}" type="pres">
      <dgm:prSet presAssocID="{85A4E9CA-A7AB-471F-AED1-B519E9CF98F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DAA5F30-8B97-4F44-AE4D-C636B8E71E94}" type="presOf" srcId="{E7E306C5-18FC-4A18-9613-2EF8A96AC835}" destId="{F5553D92-8E84-4427-8E51-8CBF8F50BFD4}" srcOrd="0" destOrd="0" presId="urn:microsoft.com/office/officeart/2005/8/layout/process2"/>
    <dgm:cxn modelId="{9DD02E7B-895F-4521-8529-E03307C2F4A4}" type="presOf" srcId="{DA13EFD2-BA4E-472C-B9DB-A8255565ABA6}" destId="{1C780E25-447E-4CC1-90D2-7265287CB926}" srcOrd="0" destOrd="0" presId="urn:microsoft.com/office/officeart/2005/8/layout/process2"/>
    <dgm:cxn modelId="{32D2F505-B77B-4C3E-B119-E98BB856E3EC}" srcId="{AE49EFAF-8F90-485E-91E6-23CD01B42037}" destId="{E7E306C5-18FC-4A18-9613-2EF8A96AC835}" srcOrd="0" destOrd="0" parTransId="{89A8382A-04F4-42F2-86B4-EEB17C999EAD}" sibTransId="{DA13EFD2-BA4E-472C-B9DB-A8255565ABA6}"/>
    <dgm:cxn modelId="{F8C8EC2C-05D0-4964-96A0-C6CC82096D4D}" type="presOf" srcId="{DA13EFD2-BA4E-472C-B9DB-A8255565ABA6}" destId="{617AA65C-46A8-453B-B01D-63583CB81F04}" srcOrd="1" destOrd="0" presId="urn:microsoft.com/office/officeart/2005/8/layout/process2"/>
    <dgm:cxn modelId="{E9D3105B-6378-415E-A457-E30B8AFBFDD8}" type="presOf" srcId="{1782064E-B486-4052-988B-DA92896D8521}" destId="{3C4B6AB1-6FAA-49A5-92F8-4FB23446C14B}" srcOrd="1" destOrd="0" presId="urn:microsoft.com/office/officeart/2005/8/layout/process2"/>
    <dgm:cxn modelId="{98D8B7EF-4FF2-4692-AA28-5DFA84513F7A}" type="presOf" srcId="{1DC5EB15-C5BA-4625-919C-9C93C2BB99A8}" destId="{84132723-972C-41B2-9ECC-B273BC7EE5BF}" srcOrd="0" destOrd="0" presId="urn:microsoft.com/office/officeart/2005/8/layout/process2"/>
    <dgm:cxn modelId="{FDF68C2B-3BE0-4E59-985B-65E06126DDAD}" type="presOf" srcId="{5A8AB26F-8631-402F-BC5D-8946B6276C08}" destId="{7494B445-6E15-4A46-8CF8-8B47D1F44CAB}" srcOrd="0" destOrd="0" presId="urn:microsoft.com/office/officeart/2005/8/layout/process2"/>
    <dgm:cxn modelId="{70D162C1-6661-48DB-9B0A-4A81C12DAD43}" type="presOf" srcId="{06662505-2C04-46D9-84B0-A18B6449F07D}" destId="{B9CF19E4-7C83-47DE-89BE-0BEAB6D145FE}" srcOrd="0" destOrd="0" presId="urn:microsoft.com/office/officeart/2005/8/layout/process2"/>
    <dgm:cxn modelId="{7FD9350E-6A2E-4E42-A2C5-348C762FDF9F}" srcId="{AE49EFAF-8F90-485E-91E6-23CD01B42037}" destId="{85A4E9CA-A7AB-471F-AED1-B519E9CF98FD}" srcOrd="3" destOrd="0" parTransId="{8EBB9EC4-CB97-42C6-AEF5-A1C21FC1C43D}" sibTransId="{7DAB333E-4558-4C53-BB9F-2AA3707FE1E2}"/>
    <dgm:cxn modelId="{D77CFDF5-F661-46A4-89DF-25F2D72FD4B7}" type="presOf" srcId="{AE49EFAF-8F90-485E-91E6-23CD01B42037}" destId="{3C6FCFD1-6C00-48CD-9D4F-1A5103E74584}" srcOrd="0" destOrd="0" presId="urn:microsoft.com/office/officeart/2005/8/layout/process2"/>
    <dgm:cxn modelId="{2AE8C4B7-E5A3-4C28-BF48-FD57F25C7BA9}" srcId="{AE49EFAF-8F90-485E-91E6-23CD01B42037}" destId="{06662505-2C04-46D9-84B0-A18B6449F07D}" srcOrd="1" destOrd="0" parTransId="{146A0F0F-EDC0-4FC4-B93E-146F7A38076A}" sibTransId="{5A8AB26F-8631-402F-BC5D-8946B6276C08}"/>
    <dgm:cxn modelId="{2C2C85F0-BF44-42FF-AF1B-CCF3055A5C34}" type="presOf" srcId="{1782064E-B486-4052-988B-DA92896D8521}" destId="{286F9DEE-A2D9-4F68-8959-35CB85F1FC92}" srcOrd="0" destOrd="0" presId="urn:microsoft.com/office/officeart/2005/8/layout/process2"/>
    <dgm:cxn modelId="{C760E930-E960-4F26-BFA6-E298725A199C}" type="presOf" srcId="{85A4E9CA-A7AB-471F-AED1-B519E9CF98FD}" destId="{31BD030D-7A33-4339-846A-49EEA78D8C7C}" srcOrd="0" destOrd="0" presId="urn:microsoft.com/office/officeart/2005/8/layout/process2"/>
    <dgm:cxn modelId="{58CF72DE-AF09-4A20-994E-00742DA16EE4}" type="presOf" srcId="{5A8AB26F-8631-402F-BC5D-8946B6276C08}" destId="{70175559-C7B1-438F-BD64-DF3822A5C66B}" srcOrd="1" destOrd="0" presId="urn:microsoft.com/office/officeart/2005/8/layout/process2"/>
    <dgm:cxn modelId="{16855B8D-DC8E-452A-AAD4-B40758FB5B27}" srcId="{AE49EFAF-8F90-485E-91E6-23CD01B42037}" destId="{1DC5EB15-C5BA-4625-919C-9C93C2BB99A8}" srcOrd="2" destOrd="0" parTransId="{E94186EC-1858-4161-8AE9-74EEE9A5CEB6}" sibTransId="{1782064E-B486-4052-988B-DA92896D8521}"/>
    <dgm:cxn modelId="{9C7A191F-3B8E-4582-8383-C3CAC8795F91}" type="presParOf" srcId="{3C6FCFD1-6C00-48CD-9D4F-1A5103E74584}" destId="{F5553D92-8E84-4427-8E51-8CBF8F50BFD4}" srcOrd="0" destOrd="0" presId="urn:microsoft.com/office/officeart/2005/8/layout/process2"/>
    <dgm:cxn modelId="{A461845D-6C51-441C-AC76-7135978D5BAD}" type="presParOf" srcId="{3C6FCFD1-6C00-48CD-9D4F-1A5103E74584}" destId="{1C780E25-447E-4CC1-90D2-7265287CB926}" srcOrd="1" destOrd="0" presId="urn:microsoft.com/office/officeart/2005/8/layout/process2"/>
    <dgm:cxn modelId="{B43511F0-701A-4773-A567-7474FBF9BF47}" type="presParOf" srcId="{1C780E25-447E-4CC1-90D2-7265287CB926}" destId="{617AA65C-46A8-453B-B01D-63583CB81F04}" srcOrd="0" destOrd="0" presId="urn:microsoft.com/office/officeart/2005/8/layout/process2"/>
    <dgm:cxn modelId="{C4DD0335-2AC5-480B-A582-B42633F3E398}" type="presParOf" srcId="{3C6FCFD1-6C00-48CD-9D4F-1A5103E74584}" destId="{B9CF19E4-7C83-47DE-89BE-0BEAB6D145FE}" srcOrd="2" destOrd="0" presId="urn:microsoft.com/office/officeart/2005/8/layout/process2"/>
    <dgm:cxn modelId="{D7594561-77F9-42D0-A30B-320975D0E011}" type="presParOf" srcId="{3C6FCFD1-6C00-48CD-9D4F-1A5103E74584}" destId="{7494B445-6E15-4A46-8CF8-8B47D1F44CAB}" srcOrd="3" destOrd="0" presId="urn:microsoft.com/office/officeart/2005/8/layout/process2"/>
    <dgm:cxn modelId="{26C0BBA8-B24E-4449-908E-D80BE2803595}" type="presParOf" srcId="{7494B445-6E15-4A46-8CF8-8B47D1F44CAB}" destId="{70175559-C7B1-438F-BD64-DF3822A5C66B}" srcOrd="0" destOrd="0" presId="urn:microsoft.com/office/officeart/2005/8/layout/process2"/>
    <dgm:cxn modelId="{B741EC18-E9A6-417F-A74D-5F4DA41C1027}" type="presParOf" srcId="{3C6FCFD1-6C00-48CD-9D4F-1A5103E74584}" destId="{84132723-972C-41B2-9ECC-B273BC7EE5BF}" srcOrd="4" destOrd="0" presId="urn:microsoft.com/office/officeart/2005/8/layout/process2"/>
    <dgm:cxn modelId="{3B5A307D-E1F6-4D39-A06B-5EB5F71BDB30}" type="presParOf" srcId="{3C6FCFD1-6C00-48CD-9D4F-1A5103E74584}" destId="{286F9DEE-A2D9-4F68-8959-35CB85F1FC92}" srcOrd="5" destOrd="0" presId="urn:microsoft.com/office/officeart/2005/8/layout/process2"/>
    <dgm:cxn modelId="{321DADC5-F29C-4940-8F56-F95AE03EFE36}" type="presParOf" srcId="{286F9DEE-A2D9-4F68-8959-35CB85F1FC92}" destId="{3C4B6AB1-6FAA-49A5-92F8-4FB23446C14B}" srcOrd="0" destOrd="0" presId="urn:microsoft.com/office/officeart/2005/8/layout/process2"/>
    <dgm:cxn modelId="{C1F8776D-64D2-4087-BEC2-98B7CE16D4BD}" type="presParOf" srcId="{3C6FCFD1-6C00-48CD-9D4F-1A5103E74584}" destId="{31BD030D-7A33-4339-846A-49EEA78D8C7C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916608-E116-4B95-8529-2BF9DF64882A}" type="datetimeFigureOut">
              <a:rPr lang="zh-TW" altLang="en-US" smtClean="0"/>
              <a:pPr/>
              <a:t>2014/10/28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426BBE-692E-4AB4-9C17-CF2A2E25BA1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951927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5A37C2C-8AE1-47D7-905C-BB5BC8EF37B9}" type="datetime1">
              <a:rPr lang="zh-TW" altLang="en-US" smtClean="0"/>
              <a:pPr/>
              <a:t>2014/10/28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FCC6D182-0AF5-466B-A5A1-031DE0A14F6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5F3A2-E007-414C-A49C-B302ACCACEC5}" type="datetime1">
              <a:rPr lang="zh-TW" altLang="en-US" smtClean="0"/>
              <a:pPr/>
              <a:t>2014/10/28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D182-0AF5-466B-A5A1-031DE0A14F6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BD810-E2BE-4745-B5FC-74B1370E7886}" type="datetime1">
              <a:rPr lang="zh-TW" altLang="en-US" smtClean="0"/>
              <a:pPr/>
              <a:t>2014/10/28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D182-0AF5-466B-A5A1-031DE0A14F6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2014/10/28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D182-0AF5-466B-A5A1-031DE0A14F6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4F5796C-AC92-4A8B-A7AD-E8B8BF822EC7}" type="datetime1">
              <a:rPr lang="zh-TW" altLang="en-US" smtClean="0"/>
              <a:pPr/>
              <a:t>2014/10/28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D182-0AF5-466B-A5A1-031DE0A14F6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827E-BFF5-4017-9E25-E96C7D1A4C74}" type="datetime1">
              <a:rPr lang="zh-TW" altLang="en-US" smtClean="0"/>
              <a:pPr/>
              <a:t>2014/10/28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D182-0AF5-466B-A5A1-031DE0A14F6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4CF6-94EA-4049-951B-909208E81919}" type="datetime1">
              <a:rPr lang="zh-TW" altLang="en-US" smtClean="0"/>
              <a:pPr/>
              <a:t>2014/10/28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D182-0AF5-466B-A5A1-031DE0A14F6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29D5515-08AB-4AE6-B5CB-D3E276977A0D}" type="datetime1">
              <a:rPr lang="zh-TW" altLang="en-US" smtClean="0"/>
              <a:pPr/>
              <a:t>2014/10/28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D182-0AF5-466B-A5A1-031DE0A14F6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630DD-2882-4F38-A58B-1DC67B032026}" type="datetime1">
              <a:rPr lang="zh-TW" altLang="en-US" smtClean="0"/>
              <a:pPr/>
              <a:t>2014/10/28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D182-0AF5-466B-A5A1-031DE0A14F6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9E64928-4EBD-4BA5-9013-141063B24C28}" type="datetime1">
              <a:rPr lang="zh-TW" altLang="en-US" smtClean="0"/>
              <a:pPr/>
              <a:t>2014/10/28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D182-0AF5-466B-A5A1-031DE0A14F6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63E2091-622B-4182-8B8D-8CE50F9C43A9}" type="datetime1">
              <a:rPr lang="zh-TW" altLang="en-US" smtClean="0"/>
              <a:pPr/>
              <a:t>2014/10/28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D182-0AF5-466B-A5A1-031DE0A14F6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BEA07514-13E4-43ED-B751-0E36CE828168}" type="datetime1">
              <a:rPr lang="zh-TW" altLang="en-US" smtClean="0"/>
              <a:pPr/>
              <a:t>2014/10/28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FCC6D182-0AF5-466B-A5A1-031DE0A14F6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b="1" dirty="0" smtClean="0"/>
              <a:t>Marketing Research and Analysis</a:t>
            </a:r>
            <a:endParaRPr lang="zh-TW" altLang="en-US" b="1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市場調查與分析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4427984" y="4664603"/>
            <a:ext cx="432048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  <a:defRPr sz="2400" b="0" i="0" kern="1200" cap="none" spc="12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中華大學餐旅管理學系</a:t>
            </a:r>
            <a:endParaRPr lang="en-US" altLang="zh-TW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/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羅琪老師</a:t>
            </a:r>
            <a:endParaRPr lang="zh-TW" altLang="en-US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AC195-82F3-430A-979A-38DF436A0F15}" type="datetime1">
              <a:rPr lang="zh-TW" altLang="en-US" smtClean="0"/>
              <a:pPr/>
              <a:t>2014/10/28</a:t>
            </a:fld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28571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2014/10/28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10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下面介紹幾項對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行銷決策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有助益的企業內部資料：</a:t>
            </a:r>
          </a:p>
          <a:p>
            <a:pPr marL="512064" lvl="0" indent="-514350">
              <a:buFont typeface="+mj-lt"/>
              <a:buAutoNum type="arabicPeriod"/>
            </a:pP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業務資料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－與業務項目有關的資料</a:t>
            </a:r>
          </a:p>
          <a:p>
            <a:pPr marL="0" indent="0">
              <a:buNone/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例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行銷人員可用歷年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進出貨紀錄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進行分析，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找出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市場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變化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規律性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2064" lvl="0" indent="-514350">
              <a:buFont typeface="+mj-lt"/>
              <a:buAutoNum type="arabicPeriod" startAt="2"/>
            </a:pP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營銷資料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－包括每年底必須編列的財務報表、銷售紀錄、市場占有率、購買率與銷售費用等（包括企業生產、銷售、庫存等各種統計報表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：公司可根據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銷售紀錄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等資料，進行不同產品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銷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售收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入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貢獻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銷售分析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24960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2014/10/28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11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 startAt="3"/>
            </a:pP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財務資料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－由財務部門提供的生產、銷售、人事、庶務成本、當年會計紀錄、各部門營收利潤及經營利潤等會計資料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buNone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例如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：公司可根據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銷售成本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等資料，進行不同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產品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buNone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行銷成本分析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512064" lvl="0" indent="-514350">
              <a:buFont typeface="+mj-lt"/>
              <a:buAutoNum type="arabicPeriod" startAt="4"/>
            </a:pP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其他相關資料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－如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顧客資料、同業資料、行銷活動、過去報告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剪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資料等。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04573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2014/10/28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12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/>
            <a:r>
              <a:rPr lang="en-US" altLang="zh-TW" sz="36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36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6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</a:t>
            </a:r>
            <a:r>
              <a:rPr lang="zh-TW" altLang="zh-TW" sz="36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部</a:t>
            </a:r>
            <a:r>
              <a:rPr lang="en-US" altLang="zh-TW" sz="36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(external)</a:t>
            </a:r>
            <a:r>
              <a:rPr lang="zh-TW" altLang="zh-TW" sz="36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次級</a:t>
            </a:r>
            <a:r>
              <a:rPr lang="zh-TW" altLang="zh-TW" sz="36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外部次級資料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來源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相當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廣泛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較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充足</a:t>
            </a:r>
            <a:endParaRPr lang="en-US" altLang="zh-TW" sz="28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主要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包含政府</a:t>
            </a:r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機構</a:t>
            </a:r>
            <a:r>
              <a:rPr lang="zh-TW" altLang="en-US" sz="2800" b="1" dirty="0" smtClean="0">
                <a:solidFill>
                  <a:schemeClr val="tx1"/>
                </a:solidFill>
                <a:latin typeface="新細明體"/>
                <a:ea typeface="新細明體"/>
              </a:rPr>
              <a:t>、</a:t>
            </a:r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同業公會</a:t>
            </a:r>
            <a:r>
              <a:rPr lang="zh-TW" altLang="en-US" sz="2800" b="1" dirty="0">
                <a:solidFill>
                  <a:schemeClr val="tx1"/>
                </a:solidFill>
                <a:latin typeface="新細明體"/>
              </a:rPr>
              <a:t>、</a:t>
            </a:r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廣告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媒體和代理</a:t>
            </a:r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業</a:t>
            </a:r>
            <a:r>
              <a:rPr lang="zh-TW" altLang="en-US" sz="2800" b="1" dirty="0">
                <a:solidFill>
                  <a:schemeClr val="tx1"/>
                </a:solidFill>
                <a:latin typeface="新細明體"/>
              </a:rPr>
              <a:t>、</a:t>
            </a:r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商業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調查研究</a:t>
            </a:r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機構</a:t>
            </a:r>
            <a:r>
              <a:rPr lang="zh-TW" altLang="en-US" sz="2800" b="1" dirty="0">
                <a:solidFill>
                  <a:schemeClr val="tx1"/>
                </a:solidFill>
                <a:latin typeface="新細明體"/>
              </a:rPr>
              <a:t>、</a:t>
            </a:r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學術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研究</a:t>
            </a:r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機構</a:t>
            </a:r>
            <a:r>
              <a:rPr lang="zh-TW" altLang="en-US" sz="2800" b="1" dirty="0">
                <a:solidFill>
                  <a:schemeClr val="tx1"/>
                </a:solidFill>
                <a:latin typeface="新細明體"/>
              </a:rPr>
              <a:t>、</a:t>
            </a:r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電子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資料庫與網路</a:t>
            </a:r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</a:t>
            </a:r>
            <a:endParaRPr lang="zh-TW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12556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2014/10/28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13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１</a:t>
            </a:r>
            <a:r>
              <a:rPr lang="en-US" altLang="zh-TW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zh-TW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政府機構</a:t>
            </a:r>
            <a:endParaRPr lang="zh-TW" altLang="en-US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政府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機構的統計和調查報告通常可提供有用的行銷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資訊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刊物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大多可分成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中央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政府機構與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地方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政府機構２類。</a:t>
            </a:r>
          </a:p>
          <a:p>
            <a:pPr marL="0" indent="0">
              <a:buNone/>
            </a:pP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例如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　</a:t>
            </a:r>
          </a:p>
          <a:p>
            <a:pPr marL="512064" lvl="0" indent="-514350">
              <a:buFont typeface="+mj-lt"/>
              <a:buAutoNum type="arabicParenR"/>
            </a:pP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內政部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：《台灣人口統計季刊》、《台閩地區人口統計》、《內政部統計題要》等。</a:t>
            </a:r>
          </a:p>
          <a:p>
            <a:pPr marL="512064" lvl="0" indent="-514350">
              <a:buFont typeface="+mj-lt"/>
              <a:buAutoNum type="arabicParenR"/>
            </a:pP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財政部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：《中華民國進出口貿易統計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、《全國稅收統計月報》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、《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進出口貿易統計年報》、《中華民國保險年鑑》等。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91776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2014/10/28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14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512064" indent="-514350">
              <a:buFont typeface="+mj-lt"/>
              <a:buAutoNum type="arabicParenR" startAt="3"/>
            </a:pP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教育部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：《中華民國教育統計》、《中華民國文教概況》、《中華民國出版圖書目錄》、《中華民國期刊論文索引》等。</a:t>
            </a:r>
          </a:p>
          <a:p>
            <a:pPr marL="512064" indent="-514350">
              <a:buFont typeface="+mj-lt"/>
              <a:buAutoNum type="arabicParenR" startAt="4"/>
            </a:pP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經濟部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：《中華民國工業商業調查報告》、《台灣地區工業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生產統計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月報》、《中華民國進出口貨品分類表》、《台灣地區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能源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統計年報》、《能源統計月報》等。</a:t>
            </a:r>
          </a:p>
          <a:p>
            <a:pPr marL="512064" indent="-514350">
              <a:buFont typeface="+mj-lt"/>
              <a:buAutoNum type="arabicParenR" startAt="5"/>
            </a:pP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交通部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：《中華民國交通統計要覽》、《中華民國統計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月報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》、《台灣地區汽車貨運調查報告》、《交通各業營運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概況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》、《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觀光統計年報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》、《郵政年報》等。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8127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2014/10/28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15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4914" indent="-457200">
              <a:buFont typeface="+mj-lt"/>
              <a:buAutoNum type="arabicParenR" startAt="6"/>
            </a:pP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行政院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主計處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：《中華民國統計月報》、《中華民國統計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年鑑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》、《台灣地區物價統計月報》、《中華民國國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所得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》、《台灣地區個人所得分配調查報告》、《台灣地區婦女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生育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與就業調查報告》、《台灣地區職業別薪資調查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報告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》、《台灣地區人力運用調查報告》、《國民經濟動向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統計報告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》、《台灣地區遷徒調查報告》、《台灣地區住宅調查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報告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》等。</a:t>
            </a:r>
          </a:p>
          <a:p>
            <a:pPr marL="454914" indent="-457200">
              <a:buFont typeface="+mj-lt"/>
              <a:buAutoNum type="arabicParenR" startAt="6"/>
            </a:pP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行政院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衛生福利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部</a:t>
            </a:r>
            <a:r>
              <a:rPr lang="en-US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衛生署</a:t>
            </a:r>
            <a:r>
              <a:rPr lang="en-US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《衛生統計》等。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78627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2014/10/28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16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512064" indent="-514350">
              <a:buFont typeface="+mj-lt"/>
              <a:buAutoNum type="arabicParenR" startAt="8"/>
            </a:pP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行政院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經建會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：《中華民國社會福利指標》、《國際經濟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情勢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半年報及年報》、《台灣經濟情勢季報《半年報、年報》、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民所得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統計分析》等。</a:t>
            </a:r>
          </a:p>
          <a:p>
            <a:pPr marL="512064" indent="-514350">
              <a:buFont typeface="+mj-lt"/>
              <a:buAutoNum type="arabicParenR" startAt="9"/>
            </a:pP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台灣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省政府主計處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：《台灣省統計要覽》、《台灣省家庭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收支報告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》、《台灣省統計年報》，以及《各縣市統計要覽》等</a:t>
            </a:r>
          </a:p>
          <a:p>
            <a:pPr marL="512064" indent="-514350">
              <a:buFont typeface="+mj-lt"/>
              <a:buAutoNum type="arabicParenR" startAt="9"/>
            </a:pP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台北市政府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主計處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：《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北市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統計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要覽》、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北市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家庭收支調查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報告》，《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市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物價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統計月報》等。</a:t>
            </a:r>
          </a:p>
          <a:p>
            <a:pPr marL="512064" indent="-514350">
              <a:buFont typeface="+mj-lt"/>
              <a:buAutoNum type="arabicParenR" startAt="9"/>
            </a:pP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高雄市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政府主計處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：《高雄市統計要覽》、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雄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市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家庭收支調查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報告》等。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431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2014/10/28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17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zh-TW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同業公會</a:t>
            </a:r>
            <a:endParaRPr lang="zh-TW" altLang="en-US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台灣地區約有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一百多個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工商業同業公會，其中若干個組織比較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健全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同業公會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常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定期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不定期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出版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產業</a:t>
            </a:r>
            <a:endParaRPr lang="en-US" altLang="zh-TW" sz="28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報告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其他出版刊物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/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這些同業公會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的報告與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defTabSz="0">
              <a:buNone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版刊物，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常可提供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同業間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defTabSz="0">
              <a:buNone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重要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行銷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資訊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，也是市場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調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defTabSz="0">
              <a:buNone/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查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來源之一。</a:t>
            </a:r>
          </a:p>
          <a:p>
            <a:endParaRPr lang="zh-TW" altLang="en-US" dirty="0"/>
          </a:p>
        </p:txBody>
      </p:sp>
      <p:pic>
        <p:nvPicPr>
          <p:cNvPr id="6148" name="Picture 4" descr="http://www.futures.org.tw/uploadFile/softdown/downpic/10yea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8808" y="1809503"/>
            <a:ext cx="3309623" cy="4681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0572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2014/10/28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18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zh-TW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廣告</a:t>
            </a:r>
            <a:r>
              <a:rPr lang="zh-TW" altLang="zh-TW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媒體和代理業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國內一些主要的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廣告代理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業常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定期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不定期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版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有關的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市場調查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報告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，例如</a:t>
            </a:r>
            <a:r>
              <a:rPr lang="zh-TW" altLang="zh-TW" sz="2800" b="1" u="sng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聯廣公司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版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的個人用商品及家庭用商品的消費狀態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及媒體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接觸行為調查報告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此外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報紙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雜誌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電視台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廣播電台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等廣告媒體也常對其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讀者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聽眾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觀眾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做些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調查工作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。這些調查報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皆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可提供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有價值的行銷資料。</a:t>
            </a:r>
          </a:p>
        </p:txBody>
      </p:sp>
    </p:spTree>
    <p:extLst>
      <p:ext uri="{BB962C8B-B14F-4D97-AF65-F5344CB8AC3E}">
        <p14:creationId xmlns:p14="http://schemas.microsoft.com/office/powerpoint/2010/main" xmlns="" val="239304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2014/10/28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19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zh-TW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商業</a:t>
            </a:r>
            <a:r>
              <a:rPr lang="zh-TW" altLang="zh-TW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調查研究機構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商業調查機構經常主動或接受委託進行各種市場調查工作，其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調查結果報告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也可提供甚多有用的行銷資訊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例如</a:t>
            </a:r>
            <a:r>
              <a:rPr lang="zh-TW" altLang="zh-TW" sz="28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中華徵信所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每年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版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國內產業年報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（如塑膠鞋、成衣、汽機車、工具機、鋼鐵、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化學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、棉絲、人纖、建材、電子、石化、機械、房地產、信託與租賃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等產業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年報）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國外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市場調查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告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如美國玩具市場、歐洲消費性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產品市場、日本木製品市場、美國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家用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傢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具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市場、及歐洲運動品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市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場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調查報告）。</a:t>
            </a:r>
          </a:p>
        </p:txBody>
      </p:sp>
    </p:spTree>
    <p:extLst>
      <p:ext uri="{BB962C8B-B14F-4D97-AF65-F5344CB8AC3E}">
        <p14:creationId xmlns:p14="http://schemas.microsoft.com/office/powerpoint/2010/main" xmlns="" val="69580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5796C-AC92-4A8B-A7AD-E8B8BF822EC7}" type="datetime1">
              <a:rPr lang="zh-TW" altLang="en-US" smtClean="0"/>
              <a:pPr/>
              <a:t>2014/10/28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2</a:t>
            </a:fld>
            <a:endParaRPr lang="zh-TW" altLang="en-US"/>
          </a:p>
        </p:txBody>
      </p:sp>
      <p:sp>
        <p:nvSpPr>
          <p:cNvPr id="4" name="副標題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b="1" dirty="0" smtClean="0"/>
              <a:t>Chapter 4 Secondary </a:t>
            </a:r>
            <a:r>
              <a:rPr lang="en-US" altLang="zh-TW" b="1" dirty="0"/>
              <a:t>Data</a:t>
            </a:r>
            <a:endParaRPr lang="zh-TW" altLang="en-US" b="1" dirty="0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第四章 次級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</a:p>
        </p:txBody>
      </p:sp>
    </p:spTree>
    <p:extLst>
      <p:ext uri="{BB962C8B-B14F-4D97-AF65-F5344CB8AC3E}">
        <p14:creationId xmlns:p14="http://schemas.microsoft.com/office/powerpoint/2010/main" xmlns="" val="223282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2014/10/28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20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zh-TW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學術</a:t>
            </a:r>
            <a:r>
              <a:rPr lang="zh-TW" altLang="zh-TW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研究機構與其他機構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學術機構的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研究報告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及學術機構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版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的有關國內外市場商情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或市場調查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研究論文報告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，常可提供有用的行銷資料。</a:t>
            </a:r>
          </a:p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另外，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外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貿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推廣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機構、金融機構、管理學術團體（如中華民國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管理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科學學會、中華民國市場拓展學會、中華民國多國籍研究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學會等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），以及管理期刊等也是外部次級資料的重要來源。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90096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2014/10/28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21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6.</a:t>
            </a:r>
            <a:r>
              <a:rPr lang="zh-TW" altLang="zh-TW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電子</a:t>
            </a:r>
            <a:r>
              <a:rPr lang="zh-TW" altLang="zh-TW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資料庫與網路</a:t>
            </a:r>
            <a:endParaRPr lang="zh-TW" altLang="en-US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電子方式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來</a:t>
            </a:r>
            <a:r>
              <a:rPr lang="zh-TW" altLang="zh-TW" sz="28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處</a:t>
            </a:r>
            <a:r>
              <a:rPr lang="zh-TW" altLang="en-US" sz="28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理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28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編排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28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存取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資料的特殊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此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統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針對某一學科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主題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蒐集齊相關資料，並加以整理、儲存，以供使用查詢</a:t>
            </a:r>
          </a:p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資料庫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目前以２種形式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呈現－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1)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光碟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資料庫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2)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線上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資料庫</a:t>
            </a:r>
          </a:p>
          <a:p>
            <a:pPr marL="0" indent="0">
              <a:buNone/>
            </a:pPr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668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2014/10/28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22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6.</a:t>
            </a:r>
            <a:r>
              <a:rPr lang="zh-TW" altLang="zh-TW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電子</a:t>
            </a:r>
            <a:r>
              <a:rPr lang="zh-TW" altLang="zh-TW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資料庫與網路</a:t>
            </a:r>
            <a:endParaRPr lang="zh-TW" altLang="en-US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光碟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資料庫 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－ 透過光碟片，在電腦上安裝後，供單機使用。</a:t>
            </a:r>
          </a:p>
          <a:p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線上資料庫 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－ 透過網際網路，使用者輸入帳號密碼，進入資料庫檢索。有些資料庫會收取查詢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費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使用費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，有些則釋出供人免費檢索。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170" name="Picture 2" descr="http://iss-busmang12.wikispaces.com/file/view/images.jpg/291545363/ima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904618"/>
            <a:ext cx="3456384" cy="260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2417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2014/10/28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23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4.3 </a:t>
            </a:r>
            <a:r>
              <a:rPr lang="zh-TW" altLang="zh-TW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次級資料的</a:t>
            </a:r>
            <a:r>
              <a:rPr lang="zh-TW" altLang="zh-TW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優缺點</a:t>
            </a:r>
            <a:endParaRPr lang="zh-TW" altLang="en-US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次級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資料的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優點</a:t>
            </a:r>
            <a:r>
              <a:rPr lang="en-US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(advantage)</a:t>
            </a:r>
            <a:endParaRPr lang="zh-TW" altLang="zh-TW" sz="2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經濟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－通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常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免費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取得或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廉價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取得</a:t>
            </a:r>
          </a:p>
          <a:p>
            <a:pPr marL="0" indent="0">
              <a:buNone/>
            </a:pP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快速</a:t>
            </a:r>
          </a:p>
          <a:p>
            <a:pPr marL="0" indent="0">
              <a:buNone/>
            </a:pP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有些是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一般的研究機構人員無法獲得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工商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普查</a:t>
            </a:r>
            <a:r>
              <a:rPr lang="zh-TW" altLang="en-US" sz="2800" b="1" dirty="0" smtClean="0">
                <a:latin typeface="新細明體"/>
                <a:ea typeface="新細明體"/>
              </a:rPr>
              <a:t>、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人口普查</a:t>
            </a:r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468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2014/10/28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24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170752" lvl="1" indent="0">
              <a:buNone/>
            </a:pP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次級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資料的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缺點</a:t>
            </a:r>
            <a:r>
              <a:rPr lang="en-US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(disadvantage)</a:t>
            </a:r>
            <a:endParaRPr lang="zh-TW" altLang="zh-TW" sz="2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2064" lvl="0" indent="-514350">
              <a:buFont typeface="+mj-lt"/>
              <a:buAutoNum type="arabicPeriod"/>
            </a:pP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合適性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問題</a:t>
            </a:r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次級資料是為了其他目的而收集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很少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能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滿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足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計畫資訊的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需要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2064" lvl="0" indent="-514350">
              <a:buFont typeface="+mj-lt"/>
              <a:buAutoNum type="arabicPeriod" startAt="2"/>
            </a:pP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資料的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確定性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問題</a:t>
            </a:r>
          </a:p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使用次級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前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，應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先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檢查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正確性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但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正確性往往難以評估</a:t>
            </a:r>
          </a:p>
          <a:p>
            <a:endParaRPr lang="zh-TW" altLang="zh-TW" sz="2400" dirty="0"/>
          </a:p>
        </p:txBody>
      </p:sp>
    </p:spTree>
    <p:extLst>
      <p:ext uri="{BB962C8B-B14F-4D97-AF65-F5344CB8AC3E}">
        <p14:creationId xmlns:p14="http://schemas.microsoft.com/office/powerpoint/2010/main" xmlns="" val="30556125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2014/10/28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25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影響合適性的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因素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有三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56552" lvl="2" indent="-514350">
              <a:buFont typeface="+mj-lt"/>
              <a:buAutoNum type="arabicParenR"/>
            </a:pP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衡量的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單位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－例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消費者</a:t>
            </a:r>
            <a:r>
              <a:rPr lang="zh-TW" altLang="zh-TW" sz="28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所得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有些以</a:t>
            </a:r>
            <a:r>
              <a:rPr lang="zh-TW" altLang="zh-TW" sz="28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個人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為衡量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單位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有些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zh-TW" sz="28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家庭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為衡量單位。</a:t>
            </a:r>
          </a:p>
          <a:p>
            <a:pPr marL="856552" lvl="2" indent="-514350">
              <a:buFont typeface="+mj-lt"/>
              <a:buAutoNum type="arabicParenR"/>
            </a:pP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分組的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定義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－次級資料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計畫有不同的年齡分組。</a:t>
            </a:r>
          </a:p>
          <a:p>
            <a:pPr marL="0" indent="0">
              <a:buNone/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年齡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分組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:20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歲以下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,20~30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,30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歲以上</a:t>
            </a:r>
          </a:p>
          <a:p>
            <a:pPr marL="0" indent="0">
              <a:buNone/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也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可以分為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:25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歲以下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,25~40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,40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以上</a:t>
            </a:r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47929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2014/10/28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26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影響合適性的因素有三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56552" lvl="2" indent="-514350">
              <a:buFont typeface="+mj-lt"/>
              <a:buAutoNum type="arabicParenR"/>
            </a:pP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衡量的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單位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－例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消費者所得有些以個人為衡量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單位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有些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以家庭為衡量單位。</a:t>
            </a:r>
          </a:p>
          <a:p>
            <a:pPr marL="856552" lvl="2" indent="-514350">
              <a:buFont typeface="+mj-lt"/>
              <a:buAutoNum type="arabicParenR"/>
            </a:pP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分組的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定義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－次級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資料研究計畫有不同的年齡分組。</a:t>
            </a:r>
          </a:p>
          <a:p>
            <a:pPr marL="856552" lvl="2" indent="-514350">
              <a:buFont typeface="+mj-lt"/>
              <a:buAutoNum type="arabicParenR" startAt="3"/>
            </a:pP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時間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－次級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資料的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時間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間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隔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可能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較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長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年資料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一年一次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季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三個月一次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但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計畫需要月資料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一個月一次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－次級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資料的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蒐集時間與出版時間可能太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舊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普查資料雖對行銷諮詢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有用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但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行銷所需通常是較新的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但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普查報告出版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早已不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適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用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了。</a:t>
            </a:r>
          </a:p>
        </p:txBody>
      </p:sp>
    </p:spTree>
    <p:extLst>
      <p:ext uri="{BB962C8B-B14F-4D97-AF65-F5344CB8AC3E}">
        <p14:creationId xmlns:p14="http://schemas.microsoft.com/office/powerpoint/2010/main" xmlns="" val="40470734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2014/10/28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27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4.4 </a:t>
            </a:r>
            <a:r>
              <a:rPr lang="zh-TW" altLang="zh-TW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次級資料的收集過程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整個收集次級資料的過程包括下面四個步驟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029589" lvl="3" indent="-514350">
              <a:buFont typeface="+mj-lt"/>
              <a:buAutoNum type="arabicParenR"/>
            </a:pP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確定所需的資料</a:t>
            </a:r>
          </a:p>
          <a:p>
            <a:pPr marL="1029589" lvl="3" indent="-514350">
              <a:buFont typeface="+mj-lt"/>
              <a:buAutoNum type="arabicParenR"/>
            </a:pP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找尋資料的可能來源</a:t>
            </a:r>
          </a:p>
          <a:p>
            <a:pPr marL="1029589" lvl="3" indent="-514350">
              <a:buFont typeface="+mj-lt"/>
              <a:buAutoNum type="arabicParenR"/>
            </a:pP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收集資料</a:t>
            </a:r>
          </a:p>
          <a:p>
            <a:pPr marL="1029589" lvl="3" indent="-514350">
              <a:buFont typeface="+mj-lt"/>
              <a:buAutoNum type="arabicParenR"/>
            </a:pP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確定資料的差異</a:t>
            </a:r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xmlns="" val="2640911319"/>
              </p:ext>
            </p:extLst>
          </p:nvPr>
        </p:nvGraphicFramePr>
        <p:xfrm>
          <a:off x="3779912" y="2276872"/>
          <a:ext cx="6096000" cy="2983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5148064" y="5445224"/>
            <a:ext cx="31838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</a:t>
            </a:r>
            <a:r>
              <a:rPr lang="en-US" altLang="zh-TW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4.2</a:t>
            </a:r>
            <a:r>
              <a:rPr lang="zh-TW" altLang="en-US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次級資料的收集過程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28706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2014/10/28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28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確認</a:t>
            </a:r>
            <a:r>
              <a:rPr lang="zh-TW" altLang="zh-TW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所需的資料</a:t>
            </a:r>
            <a:endParaRPr lang="zh-TW" altLang="en-US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任何資料收集過程的第一個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步驟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在於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確認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完成市場調查目標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需要資料種類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研究人員對市場調查的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太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熟悉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剛開始找尋資料時通常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會對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比較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一般性的資料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隨著對研究主題的認識逐漸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加深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研究人員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會逐漸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縮小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對資料需求的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範圍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而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限定於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只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適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用於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該主題的資料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7937332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2014/10/28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29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找尋</a:t>
            </a:r>
            <a:r>
              <a:rPr lang="zh-TW" altLang="zh-TW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資料的可能</a:t>
            </a:r>
            <a:r>
              <a:rPr lang="zh-TW" altLang="zh-TW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來源</a:t>
            </a:r>
            <a:endParaRPr lang="zh-TW" altLang="en-US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雖然幾乎不可能收集到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所有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適用於某一研究主題的次級資料</a:t>
            </a:r>
          </a:p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但研究人員若能有效的運用所有</a:t>
            </a:r>
            <a:r>
              <a:rPr lang="zh-TW" altLang="zh-TW" sz="28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目錄</a:t>
            </a:r>
            <a:r>
              <a:rPr lang="zh-TW" altLang="en-US" sz="2800" b="1" dirty="0" smtClean="0">
                <a:latin typeface="新細明體"/>
                <a:ea typeface="新細明體"/>
              </a:rPr>
              <a:t>、</a:t>
            </a:r>
            <a:r>
              <a:rPr lang="zh-TW" altLang="zh-TW" sz="28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索引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zh-TW" sz="28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可供使用的</a:t>
            </a:r>
            <a:r>
              <a:rPr lang="zh-TW" altLang="zh-TW" sz="28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工具</a:t>
            </a:r>
          </a:p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不僅可以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縮短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收集資料的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時間</a:t>
            </a:r>
            <a:r>
              <a:rPr lang="zh-TW" altLang="en-US" sz="2800" b="1" dirty="0" smtClean="0">
                <a:latin typeface="新細明體"/>
                <a:ea typeface="新細明體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找出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資料的來源</a:t>
            </a:r>
          </a:p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同時也可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降低遺漏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資料的可能性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124779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2014/10/28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3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市場調查的主要目的在於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收集與行銷問題相關的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，並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藉由資料的分析結果與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解釋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發展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出解決問題的可行方案。</a:t>
            </a:r>
          </a:p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因此，資料的收集在市場調查的過程中，具有相當的重要性。</a:t>
            </a:r>
          </a:p>
          <a:p>
            <a:endParaRPr lang="zh-TW" altLang="en-US" dirty="0"/>
          </a:p>
        </p:txBody>
      </p:sp>
      <p:pic>
        <p:nvPicPr>
          <p:cNvPr id="1026" name="Picture 2" descr="https://encrypted-tbn3.gstatic.com/images?q=tbn:ANd9GcStFBWrcrAu3heNPWaV2vmonf2lnWVzXWTCokUyxO7oj1tDJZu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573016"/>
            <a:ext cx="403976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546396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2014/10/28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30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收集</a:t>
            </a:r>
            <a:r>
              <a:rPr lang="zh-TW" altLang="zh-TW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找出來源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</a:t>
            </a:r>
            <a:r>
              <a:rPr lang="zh-TW" altLang="en-US" sz="2800" b="1" dirty="0">
                <a:latin typeface="新細明體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研究人員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除了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紀錄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料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出處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外</a:t>
            </a:r>
          </a:p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對資料使用的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限制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、資料產生的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程序</a:t>
            </a:r>
            <a:r>
              <a:rPr lang="zh-TW" altLang="en-US" sz="2800" b="1" dirty="0">
                <a:latin typeface="新細明體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以及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其他有關的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附記事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項</a:t>
            </a:r>
            <a:r>
              <a:rPr lang="zh-TW" altLang="en-US" sz="2800" b="1" dirty="0">
                <a:latin typeface="新細明體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都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須詳加研判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buNone/>
            </a:pPr>
            <a:endParaRPr lang="en-US" altLang="zh-TW" sz="2800" dirty="0" smtClean="0"/>
          </a:p>
          <a:p>
            <a:pPr marL="0" lvl="0" indent="0">
              <a:buNone/>
            </a:pPr>
            <a:r>
              <a:rPr lang="en-US" altLang="zh-TW" sz="36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en-US" altLang="zh-TW" sz="36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36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確認</a:t>
            </a:r>
            <a:r>
              <a:rPr lang="zh-TW" altLang="zh-TW" sz="36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資料的</a:t>
            </a:r>
            <a:r>
              <a:rPr lang="zh-TW" altLang="zh-TW" sz="36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差異</a:t>
            </a:r>
            <a:endParaRPr lang="en-US" altLang="zh-TW" sz="3600" b="1" dirty="0" smtClean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次級資料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所需資料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差距</a:t>
            </a:r>
            <a:r>
              <a:rPr lang="zh-TW" altLang="en-US" sz="2800" b="1" dirty="0">
                <a:latin typeface="新細明體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只有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訴諸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初級資料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的收集來彌補。</a:t>
            </a:r>
          </a:p>
          <a:p>
            <a:pPr marL="0" lvl="0" indent="0">
              <a:buNone/>
            </a:pPr>
            <a:endParaRPr lang="zh-TW" altLang="zh-TW" sz="2800" dirty="0"/>
          </a:p>
          <a:p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40932879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2014/10/28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31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4.5</a:t>
            </a:r>
            <a:r>
              <a:rPr lang="zh-TW" altLang="zh-TW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次級資料的評估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使用次級資料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之前</a:t>
            </a:r>
            <a:r>
              <a:rPr lang="zh-TW" altLang="en-US" sz="2800" b="1" dirty="0" smtClean="0">
                <a:latin typeface="新細明體"/>
                <a:ea typeface="新細明體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應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仔細加以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審查</a:t>
            </a:r>
            <a:r>
              <a:rPr lang="zh-TW" altLang="en-US" sz="2800" b="1" dirty="0" smtClean="0">
                <a:latin typeface="新細明體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審查應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特別注意下列兩點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2064" lvl="0" indent="-514350">
              <a:buFont typeface="+mj-lt"/>
              <a:buAutoNum type="arabicPeriod"/>
            </a:pP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次級資料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是否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符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合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調查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目的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的需要</a:t>
            </a:r>
          </a:p>
          <a:p>
            <a:pPr marL="512064" lvl="0" indent="-514350">
              <a:buFont typeface="+mj-lt"/>
              <a:buAutoNum type="arabicPeriod"/>
            </a:pP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次級資料是否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正確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可靠</a:t>
            </a:r>
            <a:endParaRPr lang="en-US" altLang="zh-TW" sz="28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2064" lvl="0" indent="-514350">
              <a:buFont typeface="+mj-lt"/>
              <a:buAutoNum type="arabicPeriod"/>
            </a:pPr>
            <a:endParaRPr lang="zh-TW" altLang="zh-TW" sz="2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Churchill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提出評估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次級資料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正確性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的三項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標準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buNone/>
            </a:pP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來源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初級來源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次級來源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 marL="0" lvl="0" indent="0">
              <a:buNone/>
            </a:pP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出版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目的</a:t>
            </a:r>
          </a:p>
          <a:p>
            <a:pPr marL="0" lvl="0" indent="0">
              <a:buNone/>
            </a:pP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關於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品質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的一般證據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公德心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585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2014/10/28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32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來源</a:t>
            </a:r>
            <a:endParaRPr lang="zh-TW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初級來源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(primary source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buNone/>
            </a:pP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產生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資料的來源</a:t>
            </a:r>
          </a:p>
          <a:p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次級來源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(secondary source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buNone/>
            </a:pP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從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一初級來源取得資料的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來源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zh-TW" dirty="0"/>
          </a:p>
          <a:p>
            <a:endParaRPr lang="zh-TW" altLang="en-US" dirty="0"/>
          </a:p>
        </p:txBody>
      </p:sp>
      <p:pic>
        <p:nvPicPr>
          <p:cNvPr id="8194" name="Picture 2" descr="http://36e1f2.medialib.glogster.com/thumbnails/47/47d1d9f581ca24a7178966562fc77773d6a3e867d492b2798cf22303c6eb2212/primary-and-secondary-source--sour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4185" y="1484784"/>
            <a:ext cx="3562371" cy="482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9673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2014/10/28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33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來源</a:t>
            </a:r>
            <a:endParaRPr lang="zh-TW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選用</a:t>
            </a:r>
            <a:r>
              <a:rPr lang="zh-TW" altLang="zh-TW" sz="28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次級資料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</a:t>
            </a:r>
            <a:r>
              <a:rPr lang="zh-TW" altLang="en-US" sz="2800" b="1" dirty="0">
                <a:latin typeface="新細明體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應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利用</a:t>
            </a:r>
            <a:r>
              <a:rPr lang="zh-TW" altLang="zh-TW" sz="28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初級</a:t>
            </a:r>
            <a:r>
              <a:rPr lang="zh-TW" altLang="zh-TW" sz="28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來源</a:t>
            </a:r>
            <a:r>
              <a:rPr lang="zh-TW" altLang="en-US" sz="2800" b="1" dirty="0">
                <a:latin typeface="新細明體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理由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2064" lvl="0" indent="-514350">
              <a:buFont typeface="+mj-lt"/>
              <a:buAutoNum type="arabicPeriod"/>
            </a:pP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通常只有初級來源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才會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說明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料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收集與分析方法</a:t>
            </a:r>
          </a:p>
          <a:p>
            <a:pPr marL="512064" lvl="0" indent="-514350">
              <a:buFont typeface="+mj-lt"/>
              <a:buAutoNum type="arabicPeriod"/>
            </a:pP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初級來源通常較次級</a:t>
            </a:r>
            <a:r>
              <a:rPr lang="zh-TW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來源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正確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而且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完整</a:t>
            </a:r>
          </a:p>
          <a:p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初級資料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行政院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主計處失業率</a:t>
            </a:r>
          </a:p>
          <a:p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初級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來源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XX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報紙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失業率圖</a:t>
            </a:r>
          </a:p>
          <a:p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次級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來源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XX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論文</a:t>
            </a:r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83882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2014/10/28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34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出版</a:t>
            </a:r>
            <a:r>
              <a:rPr lang="zh-TW" altLang="zh-TW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zh-TW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目的</a:t>
            </a:r>
            <a:endParaRPr lang="zh-TW" altLang="en-US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為了促進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銷售</a:t>
            </a:r>
            <a:r>
              <a:rPr lang="zh-TW" altLang="en-US" sz="2800" b="1" dirty="0" smtClean="0">
                <a:latin typeface="新細明體"/>
                <a:ea typeface="新細明體"/>
              </a:rPr>
              <a:t>、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增進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個人或商業或其他團體的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利益</a:t>
            </a:r>
            <a:r>
              <a:rPr lang="zh-TW" altLang="en-US" sz="2800" b="1" dirty="0">
                <a:latin typeface="新細明體"/>
              </a:rPr>
              <a:t>、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陳述一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政黨的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理想</a:t>
            </a:r>
            <a:r>
              <a:rPr lang="zh-TW" altLang="en-US" sz="2800" b="1" dirty="0" smtClean="0">
                <a:latin typeface="新細明體"/>
                <a:ea typeface="新細明體"/>
              </a:rPr>
              <a:t>、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進行任何宣傳等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目的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出版者</a:t>
            </a:r>
            <a:r>
              <a:rPr lang="zh-TW" altLang="en-US" sz="2800" b="1" dirty="0">
                <a:latin typeface="新細明體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令人懷疑的。</a:t>
            </a:r>
          </a:p>
          <a:p>
            <a:endParaRPr lang="zh-TW" altLang="en-US" dirty="0"/>
          </a:p>
        </p:txBody>
      </p:sp>
      <p:pic>
        <p:nvPicPr>
          <p:cNvPr id="9218" name="Picture 2" descr="http://images.jetro.go.jp/bangladesh/Services_Activities/Online_Publication/index.html/public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284984"/>
            <a:ext cx="4143375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6806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2014/10/28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35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品質</a:t>
            </a:r>
            <a:r>
              <a:rPr lang="zh-TW" altLang="zh-TW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的一般證據</a:t>
            </a:r>
            <a:r>
              <a:rPr lang="en-US" altLang="zh-TW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公信力</a:t>
            </a:r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證據之一是提供資料之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組織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蒐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集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能力</a:t>
            </a:r>
          </a:p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稅捐稽徵機構比一家獨立的行銷研究公司更具有蒐集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所得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來源的能力</a:t>
            </a:r>
          </a:p>
          <a:p>
            <a:endParaRPr lang="zh-TW" altLang="en-US" dirty="0"/>
          </a:p>
        </p:txBody>
      </p:sp>
      <p:pic>
        <p:nvPicPr>
          <p:cNvPr id="10242" name="Picture 2" descr="http://www.herdwisdom.com/blog/wp-content/uploads/2012/12/credibility-employer-brandi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293096"/>
            <a:ext cx="4847109" cy="208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59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2014/10/28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36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若次級資料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適用且足夠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判定決策之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需</a:t>
            </a:r>
            <a:r>
              <a:rPr lang="zh-TW" altLang="en-US" sz="2800" b="1" dirty="0" smtClean="0">
                <a:latin typeface="新細明體"/>
                <a:ea typeface="新細明體"/>
              </a:rPr>
              <a:t>，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不必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再費神花錢去進行市場調查作業</a:t>
            </a:r>
          </a:p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若次級資料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不適用</a:t>
            </a:r>
            <a:r>
              <a:rPr lang="zh-TW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足夠</a:t>
            </a:r>
            <a:r>
              <a:rPr lang="zh-TW" altLang="en-US" sz="2800" b="1" dirty="0" smtClean="0">
                <a:latin typeface="新細明體"/>
                <a:ea typeface="新細明體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則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應考慮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是否有進行市場調查作業的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必要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考慮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的因素有二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2064" lvl="0" indent="-514350">
              <a:buFont typeface="+mj-lt"/>
              <a:buAutoNum type="arabicParenR"/>
            </a:pP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資料的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價值</a:t>
            </a:r>
          </a:p>
          <a:p>
            <a:pPr marL="512064" lvl="0" indent="-514350">
              <a:buFont typeface="+mj-lt"/>
              <a:buAutoNum type="arabicParenR"/>
            </a:pP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資料的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成本</a:t>
            </a:r>
          </a:p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若資料價值超過獲取資料的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成本</a:t>
            </a:r>
            <a:r>
              <a:rPr lang="zh-TW" altLang="en-US" sz="2800" b="1" dirty="0" smtClean="0">
                <a:latin typeface="新細明體"/>
                <a:ea typeface="新細明體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則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可由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公司的市場調查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部門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委託外界機構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進行調查。</a:t>
            </a:r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8421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zh-TW" sz="4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知識</a:t>
            </a:r>
            <a:r>
              <a:rPr lang="zh-TW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要用心體會，才能變成自己的</a:t>
            </a:r>
            <a:r>
              <a:rPr lang="zh-TW" altLang="zh-TW" sz="4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智慧</a:t>
            </a:r>
            <a:endParaRPr lang="zh-TW" altLang="en-US" sz="40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37C2C-8AE1-47D7-905C-BB5BC8EF37B9}" type="datetime1">
              <a:rPr lang="zh-TW" altLang="en-US" smtClean="0"/>
              <a:pPr/>
              <a:t>2014/10/28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37</a:t>
            </a:fld>
            <a:endParaRPr lang="zh-TW" altLang="en-US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共勉之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endParaRPr lang="zh-TW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2014/10/28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4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4.1</a:t>
            </a:r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次級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資料的定義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13"/>
          </p:nvPr>
        </p:nvSpPr>
        <p:spPr>
          <a:xfrm>
            <a:off x="323528" y="1484784"/>
            <a:ext cx="8595360" cy="4937760"/>
          </a:xfrm>
        </p:spPr>
        <p:txBody>
          <a:bodyPr>
            <a:normAutofit/>
          </a:bodyPr>
          <a:lstStyle/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市場調查所收集的資料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，按「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來源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」不同分為初級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(primary data)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次級資料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(secondary data)</a:t>
            </a:r>
          </a:p>
          <a:p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初級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又稱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直接資料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原始資料</a:t>
            </a:r>
          </a:p>
          <a:p>
            <a:pPr marL="0" indent="0">
              <a:buNone/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是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指調查直接由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資料來源處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蒐集而得的資料</a:t>
            </a:r>
          </a:p>
          <a:p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次級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又稱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二手資料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間接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</a:p>
          <a:p>
            <a:pPr marL="0" indent="0">
              <a:buNone/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是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指由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私人或機構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所蒐集且通常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經過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整理</a:t>
            </a:r>
            <a:endParaRPr lang="en-US" altLang="zh-TW" sz="28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的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</a:p>
        </p:txBody>
      </p:sp>
    </p:spTree>
    <p:extLst>
      <p:ext uri="{BB962C8B-B14F-4D97-AF65-F5344CB8AC3E}">
        <p14:creationId xmlns:p14="http://schemas.microsoft.com/office/powerpoint/2010/main" xmlns="" val="106856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2014/10/28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5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由於次級資料具有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迅速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價格低廉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的特性，因此在實務上，行銷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研究人員通常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先研讀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可得的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次級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資料，如：圖表或報告，確定方向與範圍後，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再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蒐集初級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資料，如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卷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面談，然後分析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整理成次級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</a:p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如果原先的次級資料已能適用於調查目的，解決問題，就不需要進行第二次的資料蒐集了，無形中為企業節省了大量的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時間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經費</a:t>
            </a:r>
          </a:p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尤其是從事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工業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行銷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(industrial 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arketing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的企業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工業市場決策的有關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資料決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大多數取自於次級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有效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地運用次級資料有助於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改進工業活動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效率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929761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2014/10/28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6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4.2  </a:t>
            </a:r>
            <a:r>
              <a:rPr lang="zh-TW" altLang="zh-TW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次級資料的</a:t>
            </a:r>
            <a:r>
              <a:rPr lang="zh-TW" altLang="zh-TW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來源</a:t>
            </a:r>
            <a:endParaRPr lang="zh-TW" altLang="en-US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次級資料按照資料的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來源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分為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內部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次級資料與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外部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次級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內部次級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企業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內部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的次級資料</a:t>
            </a:r>
          </a:p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外部次級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從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企業外部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免費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花錢購買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的次級資料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212766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630DD-2882-4F38-A58B-1DC67B032026}" type="datetime1">
              <a:rPr lang="zh-TW" altLang="en-US" smtClean="0"/>
              <a:pPr/>
              <a:t>2014/10/28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7</a:t>
            </a:fld>
            <a:endParaRPr lang="zh-TW" altLang="en-US"/>
          </a:p>
        </p:txBody>
      </p:sp>
      <p:pic>
        <p:nvPicPr>
          <p:cNvPr id="4" name="Picture 2" descr="http://xmindshare.s3.amazonaws.com/preview/secondary-data-sources-iuavv-12567043325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7002" y="116632"/>
            <a:ext cx="7410450" cy="662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467544" y="310031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檔案資料</a:t>
            </a:r>
            <a:endParaRPr lang="zh-TW" altLang="en-US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026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630DD-2882-4F38-A58B-1DC67B032026}" type="datetime1">
              <a:rPr lang="zh-TW" altLang="en-US" smtClean="0"/>
              <a:pPr/>
              <a:t>2014/10/28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8</a:t>
            </a:fld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3203848" y="5435932"/>
            <a:ext cx="2424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</a:t>
            </a:r>
            <a:r>
              <a:rPr lang="en-US" altLang="zh-TW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4.1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次級資料的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來源</a:t>
            </a:r>
            <a:endParaRPr lang="zh-TW" altLang="en-US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865" y="1268760"/>
            <a:ext cx="8892480" cy="3865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線接點 5"/>
          <p:cNvCxnSpPr/>
          <p:nvPr/>
        </p:nvCxnSpPr>
        <p:spPr>
          <a:xfrm>
            <a:off x="137865" y="2204864"/>
            <a:ext cx="0" cy="5040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3017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2014/10/28</a:t>
            </a:fld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9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/>
            <a:r>
              <a:rPr lang="en-US" altLang="zh-TW" sz="36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36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36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內部</a:t>
            </a:r>
            <a:r>
              <a:rPr lang="en-US" altLang="zh-TW" sz="36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(internal)</a:t>
            </a:r>
            <a:r>
              <a:rPr lang="zh-TW" altLang="zh-TW" sz="36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次級</a:t>
            </a:r>
            <a:r>
              <a:rPr lang="zh-TW" altLang="zh-TW" sz="36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企業內部常見的次級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</a:t>
            </a:r>
            <a:r>
              <a:rPr lang="zh-TW" altLang="en-US" sz="2800" b="1" dirty="0" smtClean="0">
                <a:latin typeface="微軟正黑體"/>
                <a:ea typeface="微軟正黑體"/>
              </a:rPr>
              <a:t>：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會計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紀錄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銷售報告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各種統計報告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等，都是很好的行銷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訊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若能妥善利用，可以提供許多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內部控制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行銷決策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所需的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訊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內部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級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資料有２個主要的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優點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，一個是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取得容易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，一是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成本低</a:t>
            </a:r>
            <a:endParaRPr lang="zh-TW" altLang="zh-TW" sz="2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pic>
        <p:nvPicPr>
          <p:cNvPr id="1028" name="Picture 4" descr="http://facultyweb.berry.edu/nmiller/classinfo/323/1.3/RF2423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883989"/>
            <a:ext cx="3911080" cy="263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2898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觀點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TC101790493[[fn=美式蘇活風]]</Template>
  <TotalTime>8071</TotalTime>
  <Words>2454</Words>
  <Application>Microsoft Office PowerPoint</Application>
  <PresentationFormat>如螢幕大小 (4:3)</PresentationFormat>
  <Paragraphs>243</Paragraphs>
  <Slides>37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37</vt:i4>
      </vt:variant>
    </vt:vector>
  </HeadingPairs>
  <TitlesOfParts>
    <vt:vector size="38" baseType="lpstr">
      <vt:lpstr>Soho</vt:lpstr>
      <vt:lpstr>市場調查與分析</vt:lpstr>
      <vt:lpstr>第四章 次級資料</vt:lpstr>
      <vt:lpstr>投影片 3</vt:lpstr>
      <vt:lpstr>4.1 次級資料的定義</vt:lpstr>
      <vt:lpstr>投影片 5</vt:lpstr>
      <vt:lpstr>4.2  次級資料的來源</vt:lpstr>
      <vt:lpstr>投影片 7</vt:lpstr>
      <vt:lpstr>投影片 8</vt:lpstr>
      <vt:lpstr>(一)內部(internal)次級資料</vt:lpstr>
      <vt:lpstr>投影片 10</vt:lpstr>
      <vt:lpstr>投影片 11</vt:lpstr>
      <vt:lpstr>(二)外部(external)次級資料</vt:lpstr>
      <vt:lpstr>１.政府機構</vt:lpstr>
      <vt:lpstr>投影片 14</vt:lpstr>
      <vt:lpstr>投影片 15</vt:lpstr>
      <vt:lpstr>投影片 16</vt:lpstr>
      <vt:lpstr>2.同業公會</vt:lpstr>
      <vt:lpstr>3.廣告媒體和代理業</vt:lpstr>
      <vt:lpstr>4.商業調查研究機構</vt:lpstr>
      <vt:lpstr>5.學術研究機構與其他機構</vt:lpstr>
      <vt:lpstr>6.電子資料庫與網路</vt:lpstr>
      <vt:lpstr>6.電子資料庫與網路</vt:lpstr>
      <vt:lpstr>4.3 次級資料的優缺點</vt:lpstr>
      <vt:lpstr>投影片 24</vt:lpstr>
      <vt:lpstr>投影片 25</vt:lpstr>
      <vt:lpstr>投影片 26</vt:lpstr>
      <vt:lpstr>4.4 次級資料的收集過程</vt:lpstr>
      <vt:lpstr>(一)確認所需的資料</vt:lpstr>
      <vt:lpstr>(二)找尋資料的可能來源</vt:lpstr>
      <vt:lpstr>(三)收集資料</vt:lpstr>
      <vt:lpstr>4.5次級資料的評估</vt:lpstr>
      <vt:lpstr>(一)來源</vt:lpstr>
      <vt:lpstr>(一)來源</vt:lpstr>
      <vt:lpstr>(二)出版的目的</vt:lpstr>
      <vt:lpstr>(三)品質的一般證據(公信力)</vt:lpstr>
      <vt:lpstr>投影片 36</vt:lpstr>
      <vt:lpstr>~共勉之~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市場調查與分析</dc:title>
  <dc:creator>chilo</dc:creator>
  <cp:lastModifiedBy>chilo</cp:lastModifiedBy>
  <cp:revision>333</cp:revision>
  <dcterms:created xsi:type="dcterms:W3CDTF">2014-09-14T00:15:34Z</dcterms:created>
  <dcterms:modified xsi:type="dcterms:W3CDTF">2014-10-28T00:52:58Z</dcterms:modified>
</cp:coreProperties>
</file>