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7"/>
  </p:notesMasterIdLst>
  <p:sldIdLst>
    <p:sldId id="256" r:id="rId2"/>
    <p:sldId id="269" r:id="rId3"/>
    <p:sldId id="270" r:id="rId4"/>
    <p:sldId id="271" r:id="rId5"/>
    <p:sldId id="277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  <p:sldId id="301" r:id="rId31"/>
    <p:sldId id="302" r:id="rId32"/>
    <p:sldId id="303" r:id="rId33"/>
    <p:sldId id="304" r:id="rId34"/>
    <p:sldId id="305" r:id="rId35"/>
    <p:sldId id="298" r:id="rId36"/>
    <p:sldId id="299" r:id="rId37"/>
    <p:sldId id="300" r:id="rId38"/>
    <p:sldId id="294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6" r:id="rId66"/>
    <p:sldId id="333" r:id="rId67"/>
    <p:sldId id="338" r:id="rId68"/>
    <p:sldId id="337" r:id="rId69"/>
    <p:sldId id="334" r:id="rId70"/>
    <p:sldId id="335" r:id="rId71"/>
    <p:sldId id="339" r:id="rId72"/>
    <p:sldId id="340" r:id="rId73"/>
    <p:sldId id="341" r:id="rId74"/>
    <p:sldId id="342" r:id="rId75"/>
    <p:sldId id="268" r:id="rId7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C0E7D51-6C12-476C-8E56-ADDB22FF16F7}">
          <p14:sldIdLst>
            <p14:sldId id="256"/>
            <p14:sldId id="269"/>
            <p14:sldId id="270"/>
          </p14:sldIdLst>
        </p14:section>
        <p14:section name="6.1問卷設計的程序" id="{BA7CA938-A60A-459C-A09C-C844E04AD03C}">
          <p14:sldIdLst>
            <p14:sldId id="271"/>
            <p14:sldId id="277"/>
            <p14:sldId id="272"/>
          </p14:sldIdLst>
        </p14:section>
        <p14:section name="6.1.1 問那些問題" id="{FBC6E087-3FFC-4F28-A9BF-B5FE8A754430}">
          <p14:sldIdLst>
            <p14:sldId id="273"/>
            <p14:sldId id="274"/>
            <p14:sldId id="275"/>
            <p14:sldId id="276"/>
            <p14:sldId id="278"/>
            <p14:sldId id="279"/>
          </p14:sldIdLst>
        </p14:section>
        <p14:section name="6.1.2問題的型式" id="{855248CA-A1A8-4943-B749-15521FC4BF09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6.1.3設計問題" id="{84FD6B8A-705D-4ECE-A4A0-2D351797FCFC}">
          <p14:sldIdLst>
            <p14:sldId id="293"/>
            <p14:sldId id="295"/>
            <p14:sldId id="296"/>
            <p14:sldId id="297"/>
            <p14:sldId id="301"/>
            <p14:sldId id="302"/>
            <p14:sldId id="303"/>
            <p14:sldId id="304"/>
            <p14:sldId id="305"/>
            <p14:sldId id="298"/>
            <p14:sldId id="299"/>
            <p14:sldId id="300"/>
            <p14:sldId id="294"/>
            <p14:sldId id="306"/>
            <p14:sldId id="307"/>
            <p14:sldId id="308"/>
            <p14:sldId id="309"/>
          </p14:sldIdLst>
        </p14:section>
        <p14:section name="6.1.4問題所使用的詞句(wording)" id="{C80600F8-E545-474C-9A85-A4D3D2C6D7E2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6.1.5問題順序的安排" id="{90AA0155-9515-4F59-B4DE-2673053AF764}">
          <p14:sldIdLst>
            <p14:sldId id="318"/>
            <p14:sldId id="319"/>
            <p14:sldId id="320"/>
            <p14:sldId id="321"/>
            <p14:sldId id="322"/>
          </p14:sldIdLst>
        </p14:section>
        <p14:section name="6.1.6效度與信度的考慮" id="{E860C61B-D1E3-4328-90CA-03E88EFC4C8D}">
          <p14:sldIdLst>
            <p14:sldId id="323"/>
            <p14:sldId id="324"/>
          </p14:sldIdLst>
        </p14:section>
        <p14:section name="6.1.7問卷版面的布局與編排" id="{10E50F81-B46B-4153-9AC4-F0A910F5B622}">
          <p14:sldIdLst>
            <p14:sldId id="325"/>
            <p14:sldId id="326"/>
            <p14:sldId id="327"/>
          </p14:sldIdLst>
        </p14:section>
        <p14:section name="6.1.8預試工作" id="{97BA3B67-BC4E-4273-920D-D2BD7748EA24}">
          <p14:sldIdLst>
            <p14:sldId id="328"/>
            <p14:sldId id="329"/>
            <p14:sldId id="330"/>
            <p14:sldId id="331"/>
            <p14:sldId id="336"/>
            <p14:sldId id="333"/>
            <p14:sldId id="338"/>
            <p14:sldId id="337"/>
            <p14:sldId id="334"/>
            <p14:sldId id="335"/>
            <p14:sldId id="339"/>
            <p14:sldId id="340"/>
            <p14:sldId id="341"/>
            <p14:sldId id="342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63F51-FA9C-4312-94F3-85F87929EF5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985F279-825E-4286-9B64-464A83AC4FD4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問那些問題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F76B29-ADCE-47B4-BA33-AB92E5B19337}" type="parTrans" cxnId="{4DB18261-959C-4A2C-9F95-1C281EECA89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87550F-403B-44EC-BBC8-907135B364D7}" type="sibTrans" cxnId="{4DB18261-959C-4A2C-9F95-1C281EECA89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78307-26E2-449E-A67F-260F288FACAA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問題的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型</a:t>
          </a:r>
          <a:r>
            <a:rPr lang="zh-TW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式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F68BED-4B99-42DE-B478-E48DD321A4BA}" type="parTrans" cxnId="{4FEF8257-A104-4132-831D-F0924D9F80A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D3E774-C952-48B7-B86A-38C6A9E1531B}" type="sibTrans" cxnId="{4FEF8257-A104-4132-831D-F0924D9F80A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20C338-F34C-4CD1-A47A-EDD4BFA05D25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設計問題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66B8CE-B3D3-4B2D-82B7-1AA8BF352087}" type="parTrans" cxnId="{C6BBD638-586D-47A6-BD67-9168ABC9077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03AC7C-09D4-4A52-A767-EB2CFD7F8B71}" type="sibTrans" cxnId="{C6BBD638-586D-47A6-BD67-9168ABC9077B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783C91-A7AB-4A58-B4E1-DB620FC82603}">
      <dgm:prSet phldrT="[文字]" custT="1"/>
      <dgm:spPr/>
      <dgm:t>
        <a:bodyPr/>
        <a:lstStyle/>
        <a:p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問題使用的詞句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2E5CC3-7A49-4E42-A850-89F969FE303E}" type="parTrans" cxnId="{D13FB869-8B06-4995-BCFA-ABC130E5FFA6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4180CE-497D-43AE-A11C-D66D7F0AC3A3}" type="sibTrans" cxnId="{D13FB869-8B06-4995-BCFA-ABC130E5FFA6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78278D-0D6E-4EF0-BA13-C42309AA855C}">
      <dgm:prSet phldrT="[文字]" custT="1"/>
      <dgm:spPr/>
      <dgm:t>
        <a:bodyPr/>
        <a:lstStyle/>
        <a:p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問題順序的安排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F3E29A-CBA0-433E-B3EA-0EB024116151}" type="parTrans" cxnId="{0097F754-ED69-4F05-B573-E9968D676234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585867-60ED-4342-985A-6FE713B915B9}" type="sibTrans" cxnId="{0097F754-ED69-4F05-B573-E9968D676234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F2F771-DADF-4EFF-9AEB-14C5C372BA3D}">
      <dgm:prSet phldrT="[文字]" custT="1"/>
      <dgm:spPr/>
      <dgm:t>
        <a:bodyPr/>
        <a:lstStyle/>
        <a:p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9.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修訂與完稿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50FC50-737B-427B-9D6D-17ACE0012382}" type="parTrans" cxnId="{7F217464-D382-4173-97B0-613154C34676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55E8E5-F6B6-47E3-BDBB-2E1000AFF1E0}" type="sibTrans" cxnId="{7F217464-D382-4173-97B0-613154C34676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0C91E7-287E-43EA-A26F-B6AB7C47E3AB}">
      <dgm:prSet phldrT="[文字]" custT="1"/>
      <dgm:spPr/>
      <dgm:t>
        <a:bodyPr/>
        <a:lstStyle/>
        <a:p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效度與信度的考慮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F3625A-6142-4302-A26F-2D93E413D305}" type="parTrans" cxnId="{44A78A1C-BA85-4758-9230-AC5D7955C29F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1A1312-6466-4106-A451-7F933163DAE3}" type="sibTrans" cxnId="{44A78A1C-BA85-4758-9230-AC5D7955C29F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114E5-2D50-4AFE-9641-4C2969739172}">
      <dgm:prSet phldrT="[文字]" custT="1"/>
      <dgm:spPr/>
      <dgm:t>
        <a:bodyPr/>
        <a:lstStyle/>
        <a:p>
          <a:r>
            <a: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問卷版面的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佈</a:t>
          </a:r>
          <a:r>
            <a:rPr lang="zh-TW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局與編排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60BF5B-0A49-41B7-B1F1-A4F4D2A55234}" type="parTrans" cxnId="{9D66DAE5-7304-4713-8ACC-FC81CD4D3D5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22589E-A72E-4709-9732-0054E680DFD6}" type="sibTrans" cxnId="{9D66DAE5-7304-4713-8ACC-FC81CD4D3D5B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E11B81-F498-4E9D-8084-56827F1772F9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預試工作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B1FA95-7F8C-4B88-BECC-A2AB02CBB7C3}" type="parTrans" cxnId="{F8183070-2651-4D5B-A646-5D3A41740D2F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DA34BC-E5D0-447A-A7FC-203BFD2FF9B0}" type="sibTrans" cxnId="{F8183070-2651-4D5B-A646-5D3A41740D2F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BAA5EE-5212-4EB7-90BE-8E4DA3A40C1D}" type="pres">
      <dgm:prSet presAssocID="{54B63F51-FA9C-4312-94F3-85F87929EF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8F4B5F-C0C1-4A74-960F-9422A53B68B3}" type="pres">
      <dgm:prSet presAssocID="{0985F279-825E-4286-9B64-464A83AC4FD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64F84-AB82-4089-A36F-3E3371B3CE56}" type="pres">
      <dgm:prSet presAssocID="{5E87550F-403B-44EC-BBC8-907135B364D7}" presName="sibTrans" presStyleLbl="sibTrans2D1" presStyleIdx="0" presStyleCnt="9"/>
      <dgm:spPr/>
      <dgm:t>
        <a:bodyPr/>
        <a:lstStyle/>
        <a:p>
          <a:endParaRPr lang="zh-TW" altLang="en-US"/>
        </a:p>
      </dgm:t>
    </dgm:pt>
    <dgm:pt modelId="{A2E632DA-2890-4558-B168-F98C1C100C5A}" type="pres">
      <dgm:prSet presAssocID="{5E87550F-403B-44EC-BBC8-907135B364D7}" presName="connectorText" presStyleLbl="sibTrans2D1" presStyleIdx="0" presStyleCnt="9"/>
      <dgm:spPr/>
      <dgm:t>
        <a:bodyPr/>
        <a:lstStyle/>
        <a:p>
          <a:endParaRPr lang="zh-TW" altLang="en-US"/>
        </a:p>
      </dgm:t>
    </dgm:pt>
    <dgm:pt modelId="{B37EB8F9-BC4B-4C39-994A-FBD86F449C28}" type="pres">
      <dgm:prSet presAssocID="{37A78307-26E2-449E-A67F-260F288FAC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53DA2-4D41-4B88-9464-1626123C3AA1}" type="pres">
      <dgm:prSet presAssocID="{F2D3E774-C952-48B7-B86A-38C6A9E1531B}" presName="sibTrans" presStyleLbl="sibTrans2D1" presStyleIdx="1" presStyleCnt="9"/>
      <dgm:spPr/>
      <dgm:t>
        <a:bodyPr/>
        <a:lstStyle/>
        <a:p>
          <a:endParaRPr lang="zh-TW" altLang="en-US"/>
        </a:p>
      </dgm:t>
    </dgm:pt>
    <dgm:pt modelId="{22A7475E-DE81-4C3B-82C7-A119F969DD6C}" type="pres">
      <dgm:prSet presAssocID="{F2D3E774-C952-48B7-B86A-38C6A9E1531B}" presName="connectorText" presStyleLbl="sibTrans2D1" presStyleIdx="1" presStyleCnt="9"/>
      <dgm:spPr/>
      <dgm:t>
        <a:bodyPr/>
        <a:lstStyle/>
        <a:p>
          <a:endParaRPr lang="zh-TW" altLang="en-US"/>
        </a:p>
      </dgm:t>
    </dgm:pt>
    <dgm:pt modelId="{1186420E-E563-4A69-A09C-F74FCD885F92}" type="pres">
      <dgm:prSet presAssocID="{F820C338-F34C-4CD1-A47A-EDD4BFA05D2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B1D42D-F5B8-4B13-B53A-426694CE5218}" type="pres">
      <dgm:prSet presAssocID="{7403AC7C-09D4-4A52-A767-EB2CFD7F8B71}" presName="sibTrans" presStyleLbl="sibTrans2D1" presStyleIdx="2" presStyleCnt="9"/>
      <dgm:spPr/>
      <dgm:t>
        <a:bodyPr/>
        <a:lstStyle/>
        <a:p>
          <a:endParaRPr lang="zh-TW" altLang="en-US"/>
        </a:p>
      </dgm:t>
    </dgm:pt>
    <dgm:pt modelId="{7CFBCCA0-F5AC-43B8-8750-12A8F6C376E8}" type="pres">
      <dgm:prSet presAssocID="{7403AC7C-09D4-4A52-A767-EB2CFD7F8B71}" presName="connectorText" presStyleLbl="sibTrans2D1" presStyleIdx="2" presStyleCnt="9"/>
      <dgm:spPr/>
      <dgm:t>
        <a:bodyPr/>
        <a:lstStyle/>
        <a:p>
          <a:endParaRPr lang="zh-TW" altLang="en-US"/>
        </a:p>
      </dgm:t>
    </dgm:pt>
    <dgm:pt modelId="{6D7F3C32-137D-4D65-B0F2-736A61094517}" type="pres">
      <dgm:prSet presAssocID="{43783C91-A7AB-4A58-B4E1-DB620FC8260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C79E37-AF28-40DF-85E0-10971ECC5D93}" type="pres">
      <dgm:prSet presAssocID="{224180CE-497D-43AE-A11C-D66D7F0AC3A3}" presName="sibTrans" presStyleLbl="sibTrans2D1" presStyleIdx="3" presStyleCnt="9"/>
      <dgm:spPr/>
      <dgm:t>
        <a:bodyPr/>
        <a:lstStyle/>
        <a:p>
          <a:endParaRPr lang="zh-TW" altLang="en-US"/>
        </a:p>
      </dgm:t>
    </dgm:pt>
    <dgm:pt modelId="{DBFD870B-3301-4287-8BD4-4F9DB8F8917B}" type="pres">
      <dgm:prSet presAssocID="{224180CE-497D-43AE-A11C-D66D7F0AC3A3}" presName="connectorText" presStyleLbl="sibTrans2D1" presStyleIdx="3" presStyleCnt="9"/>
      <dgm:spPr/>
      <dgm:t>
        <a:bodyPr/>
        <a:lstStyle/>
        <a:p>
          <a:endParaRPr lang="zh-TW" altLang="en-US"/>
        </a:p>
      </dgm:t>
    </dgm:pt>
    <dgm:pt modelId="{F79B7796-BEC7-4C98-B60B-5EBF1011DB76}" type="pres">
      <dgm:prSet presAssocID="{6778278D-0D6E-4EF0-BA13-C42309AA855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7CED1-613E-426E-AC5B-1128BA08C038}" type="pres">
      <dgm:prSet presAssocID="{EB585867-60ED-4342-985A-6FE713B915B9}" presName="sibTrans" presStyleLbl="sibTrans2D1" presStyleIdx="4" presStyleCnt="9"/>
      <dgm:spPr/>
      <dgm:t>
        <a:bodyPr/>
        <a:lstStyle/>
        <a:p>
          <a:endParaRPr lang="zh-TW" altLang="en-US"/>
        </a:p>
      </dgm:t>
    </dgm:pt>
    <dgm:pt modelId="{85088724-EE0F-4B50-B205-17B1C369D496}" type="pres">
      <dgm:prSet presAssocID="{EB585867-60ED-4342-985A-6FE713B915B9}" presName="connectorText" presStyleLbl="sibTrans2D1" presStyleIdx="4" presStyleCnt="9"/>
      <dgm:spPr/>
      <dgm:t>
        <a:bodyPr/>
        <a:lstStyle/>
        <a:p>
          <a:endParaRPr lang="zh-TW" altLang="en-US"/>
        </a:p>
      </dgm:t>
    </dgm:pt>
    <dgm:pt modelId="{8EA275EE-9605-4283-AA8F-968CA8CB0331}" type="pres">
      <dgm:prSet presAssocID="{E00C91E7-287E-43EA-A26F-B6AB7C47E3A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97C20F-0BF6-4BA4-9217-A5F713AF279E}" type="pres">
      <dgm:prSet presAssocID="{E21A1312-6466-4106-A451-7F933163DAE3}" presName="sibTrans" presStyleLbl="sibTrans2D1" presStyleIdx="5" presStyleCnt="9"/>
      <dgm:spPr/>
      <dgm:t>
        <a:bodyPr/>
        <a:lstStyle/>
        <a:p>
          <a:endParaRPr lang="zh-TW" altLang="en-US"/>
        </a:p>
      </dgm:t>
    </dgm:pt>
    <dgm:pt modelId="{D3BB8AD4-E312-49EA-A13F-78B5D76FC763}" type="pres">
      <dgm:prSet presAssocID="{E21A1312-6466-4106-A451-7F933163DAE3}" presName="connectorText" presStyleLbl="sibTrans2D1" presStyleIdx="5" presStyleCnt="9"/>
      <dgm:spPr/>
      <dgm:t>
        <a:bodyPr/>
        <a:lstStyle/>
        <a:p>
          <a:endParaRPr lang="zh-TW" altLang="en-US"/>
        </a:p>
      </dgm:t>
    </dgm:pt>
    <dgm:pt modelId="{8427DAA6-EF86-497F-9720-2C841FFD394D}" type="pres">
      <dgm:prSet presAssocID="{B12114E5-2D50-4AFE-9641-4C296973917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D7DC3F-0927-480C-B885-46C0663F4479}" type="pres">
      <dgm:prSet presAssocID="{A222589E-A72E-4709-9732-0054E680DFD6}" presName="sibTrans" presStyleLbl="sibTrans2D1" presStyleIdx="6" presStyleCnt="9"/>
      <dgm:spPr/>
      <dgm:t>
        <a:bodyPr/>
        <a:lstStyle/>
        <a:p>
          <a:endParaRPr lang="zh-TW" altLang="en-US"/>
        </a:p>
      </dgm:t>
    </dgm:pt>
    <dgm:pt modelId="{1D2C3405-744E-49B9-B27C-ED7E147303B4}" type="pres">
      <dgm:prSet presAssocID="{A222589E-A72E-4709-9732-0054E680DFD6}" presName="connectorText" presStyleLbl="sibTrans2D1" presStyleIdx="6" presStyleCnt="9"/>
      <dgm:spPr/>
      <dgm:t>
        <a:bodyPr/>
        <a:lstStyle/>
        <a:p>
          <a:endParaRPr lang="zh-TW" altLang="en-US"/>
        </a:p>
      </dgm:t>
    </dgm:pt>
    <dgm:pt modelId="{29A3740F-9E59-4B96-B3CF-985DBBC43257}" type="pres">
      <dgm:prSet presAssocID="{5DE11B81-F498-4E9D-8084-56827F1772F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13E712-3FBF-453E-9E6E-A946F15274B9}" type="pres">
      <dgm:prSet presAssocID="{90DA34BC-E5D0-447A-A7FC-203BFD2FF9B0}" presName="sibTrans" presStyleLbl="sibTrans2D1" presStyleIdx="7" presStyleCnt="9"/>
      <dgm:spPr/>
      <dgm:t>
        <a:bodyPr/>
        <a:lstStyle/>
        <a:p>
          <a:endParaRPr lang="zh-TW" altLang="en-US"/>
        </a:p>
      </dgm:t>
    </dgm:pt>
    <dgm:pt modelId="{164A6009-D86B-4945-900B-A0246E1C6D7C}" type="pres">
      <dgm:prSet presAssocID="{90DA34BC-E5D0-447A-A7FC-203BFD2FF9B0}" presName="connectorText" presStyleLbl="sibTrans2D1" presStyleIdx="7" presStyleCnt="9"/>
      <dgm:spPr/>
      <dgm:t>
        <a:bodyPr/>
        <a:lstStyle/>
        <a:p>
          <a:endParaRPr lang="zh-TW" altLang="en-US"/>
        </a:p>
      </dgm:t>
    </dgm:pt>
    <dgm:pt modelId="{B51B331E-8E59-4807-8586-DEC77566D7C8}" type="pres">
      <dgm:prSet presAssocID="{FAF2F771-DADF-4EFF-9AEB-14C5C372BA3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8C9D87-CCE3-4912-854F-B9343332C8AA}" type="pres">
      <dgm:prSet presAssocID="{D055E8E5-F6B6-47E3-BDBB-2E1000AFF1E0}" presName="sibTrans" presStyleLbl="sibTrans2D1" presStyleIdx="8" presStyleCnt="9"/>
      <dgm:spPr/>
      <dgm:t>
        <a:bodyPr/>
        <a:lstStyle/>
        <a:p>
          <a:endParaRPr lang="zh-TW" altLang="en-US"/>
        </a:p>
      </dgm:t>
    </dgm:pt>
    <dgm:pt modelId="{4CB80BDB-CF7C-4A49-80C6-F893310ED7C3}" type="pres">
      <dgm:prSet presAssocID="{D055E8E5-F6B6-47E3-BDBB-2E1000AFF1E0}" presName="connectorText" presStyleLbl="sibTrans2D1" presStyleIdx="8" presStyleCnt="9"/>
      <dgm:spPr/>
      <dgm:t>
        <a:bodyPr/>
        <a:lstStyle/>
        <a:p>
          <a:endParaRPr lang="zh-TW" altLang="en-US"/>
        </a:p>
      </dgm:t>
    </dgm:pt>
  </dgm:ptLst>
  <dgm:cxnLst>
    <dgm:cxn modelId="{BAE8D703-334A-4F3B-B314-7E22FCB79F15}" type="presOf" srcId="{F2D3E774-C952-48B7-B86A-38C6A9E1531B}" destId="{22A7475E-DE81-4C3B-82C7-A119F969DD6C}" srcOrd="1" destOrd="0" presId="urn:microsoft.com/office/officeart/2005/8/layout/cycle2"/>
    <dgm:cxn modelId="{9B3129B1-319D-48C6-8B65-E3BD7AB9EF57}" type="presOf" srcId="{224180CE-497D-43AE-A11C-D66D7F0AC3A3}" destId="{DBFD870B-3301-4287-8BD4-4F9DB8F8917B}" srcOrd="1" destOrd="0" presId="urn:microsoft.com/office/officeart/2005/8/layout/cycle2"/>
    <dgm:cxn modelId="{887DBD9B-5740-4352-B38F-3BD617254F88}" type="presOf" srcId="{7403AC7C-09D4-4A52-A767-EB2CFD7F8B71}" destId="{24B1D42D-F5B8-4B13-B53A-426694CE5218}" srcOrd="0" destOrd="0" presId="urn:microsoft.com/office/officeart/2005/8/layout/cycle2"/>
    <dgm:cxn modelId="{C6BBD638-586D-47A6-BD67-9168ABC9077B}" srcId="{54B63F51-FA9C-4312-94F3-85F87929EF5A}" destId="{F820C338-F34C-4CD1-A47A-EDD4BFA05D25}" srcOrd="2" destOrd="0" parTransId="{9B66B8CE-B3D3-4B2D-82B7-1AA8BF352087}" sibTransId="{7403AC7C-09D4-4A52-A767-EB2CFD7F8B71}"/>
    <dgm:cxn modelId="{B48AF72D-6A39-4E03-BE87-DB1E0538987C}" type="presOf" srcId="{90DA34BC-E5D0-447A-A7FC-203BFD2FF9B0}" destId="{164A6009-D86B-4945-900B-A0246E1C6D7C}" srcOrd="1" destOrd="0" presId="urn:microsoft.com/office/officeart/2005/8/layout/cycle2"/>
    <dgm:cxn modelId="{581408FD-DBCF-49C0-A16C-C655798B7CA0}" type="presOf" srcId="{E21A1312-6466-4106-A451-7F933163DAE3}" destId="{0A97C20F-0BF6-4BA4-9217-A5F713AF279E}" srcOrd="0" destOrd="0" presId="urn:microsoft.com/office/officeart/2005/8/layout/cycle2"/>
    <dgm:cxn modelId="{2990B0D4-0F22-4AC6-A229-B33686F48E9F}" type="presOf" srcId="{FAF2F771-DADF-4EFF-9AEB-14C5C372BA3D}" destId="{B51B331E-8E59-4807-8586-DEC77566D7C8}" srcOrd="0" destOrd="0" presId="urn:microsoft.com/office/officeart/2005/8/layout/cycle2"/>
    <dgm:cxn modelId="{0097F754-ED69-4F05-B573-E9968D676234}" srcId="{54B63F51-FA9C-4312-94F3-85F87929EF5A}" destId="{6778278D-0D6E-4EF0-BA13-C42309AA855C}" srcOrd="4" destOrd="0" parTransId="{FBF3E29A-CBA0-433E-B3EA-0EB024116151}" sibTransId="{EB585867-60ED-4342-985A-6FE713B915B9}"/>
    <dgm:cxn modelId="{E9CAB8CB-1106-4E5B-B8F8-C880DC7CAFE8}" type="presOf" srcId="{F2D3E774-C952-48B7-B86A-38C6A9E1531B}" destId="{F5A53DA2-4D41-4B88-9464-1626123C3AA1}" srcOrd="0" destOrd="0" presId="urn:microsoft.com/office/officeart/2005/8/layout/cycle2"/>
    <dgm:cxn modelId="{E99D77E3-7F85-4932-8ACF-577C1287C688}" type="presOf" srcId="{EB585867-60ED-4342-985A-6FE713B915B9}" destId="{5217CED1-613E-426E-AC5B-1128BA08C038}" srcOrd="0" destOrd="0" presId="urn:microsoft.com/office/officeart/2005/8/layout/cycle2"/>
    <dgm:cxn modelId="{F8183070-2651-4D5B-A646-5D3A41740D2F}" srcId="{54B63F51-FA9C-4312-94F3-85F87929EF5A}" destId="{5DE11B81-F498-4E9D-8084-56827F1772F9}" srcOrd="7" destOrd="0" parTransId="{ABB1FA95-7F8C-4B88-BECC-A2AB02CBB7C3}" sibTransId="{90DA34BC-E5D0-447A-A7FC-203BFD2FF9B0}"/>
    <dgm:cxn modelId="{C8324B1B-1FBF-4ECA-9A1B-E0E8D76FC121}" type="presOf" srcId="{E21A1312-6466-4106-A451-7F933163DAE3}" destId="{D3BB8AD4-E312-49EA-A13F-78B5D76FC763}" srcOrd="1" destOrd="0" presId="urn:microsoft.com/office/officeart/2005/8/layout/cycle2"/>
    <dgm:cxn modelId="{D13FB869-8B06-4995-BCFA-ABC130E5FFA6}" srcId="{54B63F51-FA9C-4312-94F3-85F87929EF5A}" destId="{43783C91-A7AB-4A58-B4E1-DB620FC82603}" srcOrd="3" destOrd="0" parTransId="{D22E5CC3-7A49-4E42-A850-89F969FE303E}" sibTransId="{224180CE-497D-43AE-A11C-D66D7F0AC3A3}"/>
    <dgm:cxn modelId="{7C621ADF-3443-4A2D-ABB0-136B17D998DD}" type="presOf" srcId="{A222589E-A72E-4709-9732-0054E680DFD6}" destId="{99D7DC3F-0927-480C-B885-46C0663F4479}" srcOrd="0" destOrd="0" presId="urn:microsoft.com/office/officeart/2005/8/layout/cycle2"/>
    <dgm:cxn modelId="{96837257-6594-4D34-9675-532896706A59}" type="presOf" srcId="{EB585867-60ED-4342-985A-6FE713B915B9}" destId="{85088724-EE0F-4B50-B205-17B1C369D496}" srcOrd="1" destOrd="0" presId="urn:microsoft.com/office/officeart/2005/8/layout/cycle2"/>
    <dgm:cxn modelId="{960765A6-4B1B-4111-BB19-AFCFFEDD2F0B}" type="presOf" srcId="{5E87550F-403B-44EC-BBC8-907135B364D7}" destId="{05564F84-AB82-4089-A36F-3E3371B3CE56}" srcOrd="0" destOrd="0" presId="urn:microsoft.com/office/officeart/2005/8/layout/cycle2"/>
    <dgm:cxn modelId="{7420786E-093D-4CAD-A781-DCE4D81D1CCF}" type="presOf" srcId="{5DE11B81-F498-4E9D-8084-56827F1772F9}" destId="{29A3740F-9E59-4B96-B3CF-985DBBC43257}" srcOrd="0" destOrd="0" presId="urn:microsoft.com/office/officeart/2005/8/layout/cycle2"/>
    <dgm:cxn modelId="{ADE67FB0-0084-42F1-A176-244DFEC60CFF}" type="presOf" srcId="{D055E8E5-F6B6-47E3-BDBB-2E1000AFF1E0}" destId="{4CB80BDB-CF7C-4A49-80C6-F893310ED7C3}" srcOrd="1" destOrd="0" presId="urn:microsoft.com/office/officeart/2005/8/layout/cycle2"/>
    <dgm:cxn modelId="{D18C8368-0FF3-4429-83AC-8E5ED9CCC7E8}" type="presOf" srcId="{D055E8E5-F6B6-47E3-BDBB-2E1000AFF1E0}" destId="{828C9D87-CCE3-4912-854F-B9343332C8AA}" srcOrd="0" destOrd="0" presId="urn:microsoft.com/office/officeart/2005/8/layout/cycle2"/>
    <dgm:cxn modelId="{4DB18261-959C-4A2C-9F95-1C281EECA891}" srcId="{54B63F51-FA9C-4312-94F3-85F87929EF5A}" destId="{0985F279-825E-4286-9B64-464A83AC4FD4}" srcOrd="0" destOrd="0" parTransId="{B3F76B29-ADCE-47B4-BA33-AB92E5B19337}" sibTransId="{5E87550F-403B-44EC-BBC8-907135B364D7}"/>
    <dgm:cxn modelId="{885E72A9-59C3-4F08-AF39-C9589CACCBBF}" type="presOf" srcId="{F820C338-F34C-4CD1-A47A-EDD4BFA05D25}" destId="{1186420E-E563-4A69-A09C-F74FCD885F92}" srcOrd="0" destOrd="0" presId="urn:microsoft.com/office/officeart/2005/8/layout/cycle2"/>
    <dgm:cxn modelId="{A2C3F643-4E4C-4486-B022-174870FDD789}" type="presOf" srcId="{B12114E5-2D50-4AFE-9641-4C2969739172}" destId="{8427DAA6-EF86-497F-9720-2C841FFD394D}" srcOrd="0" destOrd="0" presId="urn:microsoft.com/office/officeart/2005/8/layout/cycle2"/>
    <dgm:cxn modelId="{195756EF-9E56-4D72-91EE-BBDC1B5546B3}" type="presOf" srcId="{7403AC7C-09D4-4A52-A767-EB2CFD7F8B71}" destId="{7CFBCCA0-F5AC-43B8-8750-12A8F6C376E8}" srcOrd="1" destOrd="0" presId="urn:microsoft.com/office/officeart/2005/8/layout/cycle2"/>
    <dgm:cxn modelId="{AF014537-9C9E-4CC9-9239-5FE055E34C18}" type="presOf" srcId="{E00C91E7-287E-43EA-A26F-B6AB7C47E3AB}" destId="{8EA275EE-9605-4283-AA8F-968CA8CB0331}" srcOrd="0" destOrd="0" presId="urn:microsoft.com/office/officeart/2005/8/layout/cycle2"/>
    <dgm:cxn modelId="{44A78A1C-BA85-4758-9230-AC5D7955C29F}" srcId="{54B63F51-FA9C-4312-94F3-85F87929EF5A}" destId="{E00C91E7-287E-43EA-A26F-B6AB7C47E3AB}" srcOrd="5" destOrd="0" parTransId="{12F3625A-6142-4302-A26F-2D93E413D305}" sibTransId="{E21A1312-6466-4106-A451-7F933163DAE3}"/>
    <dgm:cxn modelId="{4FEF8257-A104-4132-831D-F0924D9F80A1}" srcId="{54B63F51-FA9C-4312-94F3-85F87929EF5A}" destId="{37A78307-26E2-449E-A67F-260F288FACAA}" srcOrd="1" destOrd="0" parTransId="{5BF68BED-4B99-42DE-B478-E48DD321A4BA}" sibTransId="{F2D3E774-C952-48B7-B86A-38C6A9E1531B}"/>
    <dgm:cxn modelId="{B7A55607-08BA-453A-9F05-70306414728F}" type="presOf" srcId="{5E87550F-403B-44EC-BBC8-907135B364D7}" destId="{A2E632DA-2890-4558-B168-F98C1C100C5A}" srcOrd="1" destOrd="0" presId="urn:microsoft.com/office/officeart/2005/8/layout/cycle2"/>
    <dgm:cxn modelId="{393EC5E1-96D8-4DFE-AD50-BBBA0C071EBF}" type="presOf" srcId="{54B63F51-FA9C-4312-94F3-85F87929EF5A}" destId="{EFBAA5EE-5212-4EB7-90BE-8E4DA3A40C1D}" srcOrd="0" destOrd="0" presId="urn:microsoft.com/office/officeart/2005/8/layout/cycle2"/>
    <dgm:cxn modelId="{EC8975E6-612D-426F-823B-E02F0A81D6DB}" type="presOf" srcId="{A222589E-A72E-4709-9732-0054E680DFD6}" destId="{1D2C3405-744E-49B9-B27C-ED7E147303B4}" srcOrd="1" destOrd="0" presId="urn:microsoft.com/office/officeart/2005/8/layout/cycle2"/>
    <dgm:cxn modelId="{7CE8E426-F26F-4D5E-BA9B-C2783DDE87D5}" type="presOf" srcId="{43783C91-A7AB-4A58-B4E1-DB620FC82603}" destId="{6D7F3C32-137D-4D65-B0F2-736A61094517}" srcOrd="0" destOrd="0" presId="urn:microsoft.com/office/officeart/2005/8/layout/cycle2"/>
    <dgm:cxn modelId="{7F217464-D382-4173-97B0-613154C34676}" srcId="{54B63F51-FA9C-4312-94F3-85F87929EF5A}" destId="{FAF2F771-DADF-4EFF-9AEB-14C5C372BA3D}" srcOrd="8" destOrd="0" parTransId="{1450FC50-737B-427B-9D6D-17ACE0012382}" sibTransId="{D055E8E5-F6B6-47E3-BDBB-2E1000AFF1E0}"/>
    <dgm:cxn modelId="{80A49DE5-64C3-41CB-98D9-C25431A0967C}" type="presOf" srcId="{6778278D-0D6E-4EF0-BA13-C42309AA855C}" destId="{F79B7796-BEC7-4C98-B60B-5EBF1011DB76}" srcOrd="0" destOrd="0" presId="urn:microsoft.com/office/officeart/2005/8/layout/cycle2"/>
    <dgm:cxn modelId="{2840D068-B324-43B4-B2F9-83DE5A4365F4}" type="presOf" srcId="{0985F279-825E-4286-9B64-464A83AC4FD4}" destId="{EB8F4B5F-C0C1-4A74-960F-9422A53B68B3}" srcOrd="0" destOrd="0" presId="urn:microsoft.com/office/officeart/2005/8/layout/cycle2"/>
    <dgm:cxn modelId="{9D66DAE5-7304-4713-8ACC-FC81CD4D3D5B}" srcId="{54B63F51-FA9C-4312-94F3-85F87929EF5A}" destId="{B12114E5-2D50-4AFE-9641-4C2969739172}" srcOrd="6" destOrd="0" parTransId="{BF60BF5B-0A49-41B7-B1F1-A4F4D2A55234}" sibTransId="{A222589E-A72E-4709-9732-0054E680DFD6}"/>
    <dgm:cxn modelId="{2C6D70F7-A66B-45DF-A3E0-B32D6B51D2A8}" type="presOf" srcId="{37A78307-26E2-449E-A67F-260F288FACAA}" destId="{B37EB8F9-BC4B-4C39-994A-FBD86F449C28}" srcOrd="0" destOrd="0" presId="urn:microsoft.com/office/officeart/2005/8/layout/cycle2"/>
    <dgm:cxn modelId="{1342D71C-8772-44C8-82A1-53B7AABB3145}" type="presOf" srcId="{90DA34BC-E5D0-447A-A7FC-203BFD2FF9B0}" destId="{3713E712-3FBF-453E-9E6E-A946F15274B9}" srcOrd="0" destOrd="0" presId="urn:microsoft.com/office/officeart/2005/8/layout/cycle2"/>
    <dgm:cxn modelId="{B79B3B56-66D1-48FE-9BE8-82CC87C25D20}" type="presOf" srcId="{224180CE-497D-43AE-A11C-D66D7F0AC3A3}" destId="{9CC79E37-AF28-40DF-85E0-10971ECC5D93}" srcOrd="0" destOrd="0" presId="urn:microsoft.com/office/officeart/2005/8/layout/cycle2"/>
    <dgm:cxn modelId="{B43B0BE1-659D-4D6D-98E6-A05B8AFAF38B}" type="presParOf" srcId="{EFBAA5EE-5212-4EB7-90BE-8E4DA3A40C1D}" destId="{EB8F4B5F-C0C1-4A74-960F-9422A53B68B3}" srcOrd="0" destOrd="0" presId="urn:microsoft.com/office/officeart/2005/8/layout/cycle2"/>
    <dgm:cxn modelId="{A888600A-DE7B-49B6-A4A5-7F622616E01B}" type="presParOf" srcId="{EFBAA5EE-5212-4EB7-90BE-8E4DA3A40C1D}" destId="{05564F84-AB82-4089-A36F-3E3371B3CE56}" srcOrd="1" destOrd="0" presId="urn:microsoft.com/office/officeart/2005/8/layout/cycle2"/>
    <dgm:cxn modelId="{6CFB2898-D782-43E9-9410-A8C7A922A3E7}" type="presParOf" srcId="{05564F84-AB82-4089-A36F-3E3371B3CE56}" destId="{A2E632DA-2890-4558-B168-F98C1C100C5A}" srcOrd="0" destOrd="0" presId="urn:microsoft.com/office/officeart/2005/8/layout/cycle2"/>
    <dgm:cxn modelId="{A5567E58-25C0-46C6-A759-99AE67E8B6AC}" type="presParOf" srcId="{EFBAA5EE-5212-4EB7-90BE-8E4DA3A40C1D}" destId="{B37EB8F9-BC4B-4C39-994A-FBD86F449C28}" srcOrd="2" destOrd="0" presId="urn:microsoft.com/office/officeart/2005/8/layout/cycle2"/>
    <dgm:cxn modelId="{1EDB1ED7-90E7-4854-ACE7-EF496FF70B36}" type="presParOf" srcId="{EFBAA5EE-5212-4EB7-90BE-8E4DA3A40C1D}" destId="{F5A53DA2-4D41-4B88-9464-1626123C3AA1}" srcOrd="3" destOrd="0" presId="urn:microsoft.com/office/officeart/2005/8/layout/cycle2"/>
    <dgm:cxn modelId="{E6496FE9-9526-4B42-8FE9-1FB80DE2F4B2}" type="presParOf" srcId="{F5A53DA2-4D41-4B88-9464-1626123C3AA1}" destId="{22A7475E-DE81-4C3B-82C7-A119F969DD6C}" srcOrd="0" destOrd="0" presId="urn:microsoft.com/office/officeart/2005/8/layout/cycle2"/>
    <dgm:cxn modelId="{1E1C52CD-8965-4408-80BE-F915165D740E}" type="presParOf" srcId="{EFBAA5EE-5212-4EB7-90BE-8E4DA3A40C1D}" destId="{1186420E-E563-4A69-A09C-F74FCD885F92}" srcOrd="4" destOrd="0" presId="urn:microsoft.com/office/officeart/2005/8/layout/cycle2"/>
    <dgm:cxn modelId="{66C35118-FAC3-45AE-BEF5-DA57CC6D2C3D}" type="presParOf" srcId="{EFBAA5EE-5212-4EB7-90BE-8E4DA3A40C1D}" destId="{24B1D42D-F5B8-4B13-B53A-426694CE5218}" srcOrd="5" destOrd="0" presId="urn:microsoft.com/office/officeart/2005/8/layout/cycle2"/>
    <dgm:cxn modelId="{B3544401-EB2E-4A7C-B0D1-41B0412050DA}" type="presParOf" srcId="{24B1D42D-F5B8-4B13-B53A-426694CE5218}" destId="{7CFBCCA0-F5AC-43B8-8750-12A8F6C376E8}" srcOrd="0" destOrd="0" presId="urn:microsoft.com/office/officeart/2005/8/layout/cycle2"/>
    <dgm:cxn modelId="{4730C799-8F2C-4E6A-8AEF-4D2E19C078C5}" type="presParOf" srcId="{EFBAA5EE-5212-4EB7-90BE-8E4DA3A40C1D}" destId="{6D7F3C32-137D-4D65-B0F2-736A61094517}" srcOrd="6" destOrd="0" presId="urn:microsoft.com/office/officeart/2005/8/layout/cycle2"/>
    <dgm:cxn modelId="{387A9DC8-BFD7-458B-AD32-145E623CF6D7}" type="presParOf" srcId="{EFBAA5EE-5212-4EB7-90BE-8E4DA3A40C1D}" destId="{9CC79E37-AF28-40DF-85E0-10971ECC5D93}" srcOrd="7" destOrd="0" presId="urn:microsoft.com/office/officeart/2005/8/layout/cycle2"/>
    <dgm:cxn modelId="{06ED7D2F-24DA-44B9-96E1-91AE27F1C010}" type="presParOf" srcId="{9CC79E37-AF28-40DF-85E0-10971ECC5D93}" destId="{DBFD870B-3301-4287-8BD4-4F9DB8F8917B}" srcOrd="0" destOrd="0" presId="urn:microsoft.com/office/officeart/2005/8/layout/cycle2"/>
    <dgm:cxn modelId="{666B26DF-4C2B-4E12-824B-BFDAC5D4DFEF}" type="presParOf" srcId="{EFBAA5EE-5212-4EB7-90BE-8E4DA3A40C1D}" destId="{F79B7796-BEC7-4C98-B60B-5EBF1011DB76}" srcOrd="8" destOrd="0" presId="urn:microsoft.com/office/officeart/2005/8/layout/cycle2"/>
    <dgm:cxn modelId="{8BD6F5AB-2A71-4F97-A462-2BE86A3288E6}" type="presParOf" srcId="{EFBAA5EE-5212-4EB7-90BE-8E4DA3A40C1D}" destId="{5217CED1-613E-426E-AC5B-1128BA08C038}" srcOrd="9" destOrd="0" presId="urn:microsoft.com/office/officeart/2005/8/layout/cycle2"/>
    <dgm:cxn modelId="{098ACC41-C8E3-4AD5-9CC5-386D41F460CD}" type="presParOf" srcId="{5217CED1-613E-426E-AC5B-1128BA08C038}" destId="{85088724-EE0F-4B50-B205-17B1C369D496}" srcOrd="0" destOrd="0" presId="urn:microsoft.com/office/officeart/2005/8/layout/cycle2"/>
    <dgm:cxn modelId="{35BA458B-7003-45AC-A062-D8924F00B5AA}" type="presParOf" srcId="{EFBAA5EE-5212-4EB7-90BE-8E4DA3A40C1D}" destId="{8EA275EE-9605-4283-AA8F-968CA8CB0331}" srcOrd="10" destOrd="0" presId="urn:microsoft.com/office/officeart/2005/8/layout/cycle2"/>
    <dgm:cxn modelId="{8596D250-FBAE-45FB-9C71-8802804C6B3A}" type="presParOf" srcId="{EFBAA5EE-5212-4EB7-90BE-8E4DA3A40C1D}" destId="{0A97C20F-0BF6-4BA4-9217-A5F713AF279E}" srcOrd="11" destOrd="0" presId="urn:microsoft.com/office/officeart/2005/8/layout/cycle2"/>
    <dgm:cxn modelId="{7D832C5C-404D-4DB7-9298-ED9AEBCBFBB2}" type="presParOf" srcId="{0A97C20F-0BF6-4BA4-9217-A5F713AF279E}" destId="{D3BB8AD4-E312-49EA-A13F-78B5D76FC763}" srcOrd="0" destOrd="0" presId="urn:microsoft.com/office/officeart/2005/8/layout/cycle2"/>
    <dgm:cxn modelId="{5EA70DBB-B977-40AD-B1E4-610BBEDFD08D}" type="presParOf" srcId="{EFBAA5EE-5212-4EB7-90BE-8E4DA3A40C1D}" destId="{8427DAA6-EF86-497F-9720-2C841FFD394D}" srcOrd="12" destOrd="0" presId="urn:microsoft.com/office/officeart/2005/8/layout/cycle2"/>
    <dgm:cxn modelId="{8846221C-5F02-47EB-A547-FBFB42A2CB8C}" type="presParOf" srcId="{EFBAA5EE-5212-4EB7-90BE-8E4DA3A40C1D}" destId="{99D7DC3F-0927-480C-B885-46C0663F4479}" srcOrd="13" destOrd="0" presId="urn:microsoft.com/office/officeart/2005/8/layout/cycle2"/>
    <dgm:cxn modelId="{6E7F42D9-5EC6-4713-88E0-3C9554F0F213}" type="presParOf" srcId="{99D7DC3F-0927-480C-B885-46C0663F4479}" destId="{1D2C3405-744E-49B9-B27C-ED7E147303B4}" srcOrd="0" destOrd="0" presId="urn:microsoft.com/office/officeart/2005/8/layout/cycle2"/>
    <dgm:cxn modelId="{AB0B8F3C-202D-433D-945D-59B50865909C}" type="presParOf" srcId="{EFBAA5EE-5212-4EB7-90BE-8E4DA3A40C1D}" destId="{29A3740F-9E59-4B96-B3CF-985DBBC43257}" srcOrd="14" destOrd="0" presId="urn:microsoft.com/office/officeart/2005/8/layout/cycle2"/>
    <dgm:cxn modelId="{D2910CD7-E55B-4E05-AF95-5E2DA85D143A}" type="presParOf" srcId="{EFBAA5EE-5212-4EB7-90BE-8E4DA3A40C1D}" destId="{3713E712-3FBF-453E-9E6E-A946F15274B9}" srcOrd="15" destOrd="0" presId="urn:microsoft.com/office/officeart/2005/8/layout/cycle2"/>
    <dgm:cxn modelId="{870777F7-8BFD-4D71-B26F-7473E57E957F}" type="presParOf" srcId="{3713E712-3FBF-453E-9E6E-A946F15274B9}" destId="{164A6009-D86B-4945-900B-A0246E1C6D7C}" srcOrd="0" destOrd="0" presId="urn:microsoft.com/office/officeart/2005/8/layout/cycle2"/>
    <dgm:cxn modelId="{39F3B082-36E7-4941-A153-F32D49769B75}" type="presParOf" srcId="{EFBAA5EE-5212-4EB7-90BE-8E4DA3A40C1D}" destId="{B51B331E-8E59-4807-8586-DEC77566D7C8}" srcOrd="16" destOrd="0" presId="urn:microsoft.com/office/officeart/2005/8/layout/cycle2"/>
    <dgm:cxn modelId="{027C7107-2B02-4976-8987-A7EF5C28678E}" type="presParOf" srcId="{EFBAA5EE-5212-4EB7-90BE-8E4DA3A40C1D}" destId="{828C9D87-CCE3-4912-854F-B9343332C8AA}" srcOrd="17" destOrd="0" presId="urn:microsoft.com/office/officeart/2005/8/layout/cycle2"/>
    <dgm:cxn modelId="{983538F3-DA92-407A-918E-7DA8139EFE92}" type="presParOf" srcId="{828C9D87-CCE3-4912-854F-B9343332C8AA}" destId="{4CB80BDB-CF7C-4A49-80C6-F893310ED7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F4B5F-C0C1-4A74-960F-9422A53B68B3}">
      <dsp:nvSpPr>
        <dsp:cNvPr id="0" name=""/>
        <dsp:cNvSpPr/>
      </dsp:nvSpPr>
      <dsp:spPr>
        <a:xfrm>
          <a:off x="3451602" y="2833"/>
          <a:ext cx="1161691" cy="1161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問那些問題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1728" y="172959"/>
        <a:ext cx="821439" cy="821439"/>
      </dsp:txXfrm>
    </dsp:sp>
    <dsp:sp modelId="{05564F84-AB82-4089-A36F-3E3371B3CE56}">
      <dsp:nvSpPr>
        <dsp:cNvPr id="0" name=""/>
        <dsp:cNvSpPr/>
      </dsp:nvSpPr>
      <dsp:spPr>
        <a:xfrm rot="1200000">
          <a:off x="4689876" y="683364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92681" y="745868"/>
        <a:ext cx="217078" cy="235242"/>
      </dsp:txXfrm>
    </dsp:sp>
    <dsp:sp modelId="{B37EB8F9-BC4B-4C39-994A-FBD86F449C28}">
      <dsp:nvSpPr>
        <dsp:cNvPr id="0" name=""/>
        <dsp:cNvSpPr/>
      </dsp:nvSpPr>
      <dsp:spPr>
        <a:xfrm>
          <a:off x="5093065" y="600277"/>
          <a:ext cx="1161691" cy="1161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問題的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型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式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63191" y="770403"/>
        <a:ext cx="821439" cy="821439"/>
      </dsp:txXfrm>
    </dsp:sp>
    <dsp:sp modelId="{F5A53DA2-4D41-4B88-9464-1626123C3AA1}">
      <dsp:nvSpPr>
        <dsp:cNvPr id="0" name=""/>
        <dsp:cNvSpPr/>
      </dsp:nvSpPr>
      <dsp:spPr>
        <a:xfrm rot="3600000">
          <a:off x="5951168" y="1733876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74426" y="1772006"/>
        <a:ext cx="217078" cy="235242"/>
      </dsp:txXfrm>
    </dsp:sp>
    <dsp:sp modelId="{1186420E-E563-4A69-A09C-F74FCD885F92}">
      <dsp:nvSpPr>
        <dsp:cNvPr id="0" name=""/>
        <dsp:cNvSpPr/>
      </dsp:nvSpPr>
      <dsp:spPr>
        <a:xfrm>
          <a:off x="5966469" y="2113057"/>
          <a:ext cx="1161691" cy="11616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設計問題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36595" y="2283183"/>
        <a:ext cx="821439" cy="821439"/>
      </dsp:txXfrm>
    </dsp:sp>
    <dsp:sp modelId="{24B1D42D-F5B8-4B13-B53A-426694CE5218}">
      <dsp:nvSpPr>
        <dsp:cNvPr id="0" name=""/>
        <dsp:cNvSpPr/>
      </dsp:nvSpPr>
      <dsp:spPr>
        <a:xfrm rot="6000000">
          <a:off x="6242118" y="3349359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6296712" y="3381963"/>
        <a:ext cx="217078" cy="235242"/>
      </dsp:txXfrm>
    </dsp:sp>
    <dsp:sp modelId="{6D7F3C32-137D-4D65-B0F2-736A61094517}">
      <dsp:nvSpPr>
        <dsp:cNvPr id="0" name=""/>
        <dsp:cNvSpPr/>
      </dsp:nvSpPr>
      <dsp:spPr>
        <a:xfrm>
          <a:off x="5663139" y="3833328"/>
          <a:ext cx="1161691" cy="11616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問題使用的詞句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33265" y="4003454"/>
        <a:ext cx="821439" cy="821439"/>
      </dsp:txXfrm>
    </dsp:sp>
    <dsp:sp modelId="{9CC79E37-AF28-40DF-85E0-10971ECC5D93}">
      <dsp:nvSpPr>
        <dsp:cNvPr id="0" name=""/>
        <dsp:cNvSpPr/>
      </dsp:nvSpPr>
      <dsp:spPr>
        <a:xfrm rot="8400000">
          <a:off x="5426585" y="4773910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508735" y="4822424"/>
        <a:ext cx="217078" cy="235242"/>
      </dsp:txXfrm>
    </dsp:sp>
    <dsp:sp modelId="{F79B7796-BEC7-4C98-B60B-5EBF1011DB76}">
      <dsp:nvSpPr>
        <dsp:cNvPr id="0" name=""/>
        <dsp:cNvSpPr/>
      </dsp:nvSpPr>
      <dsp:spPr>
        <a:xfrm>
          <a:off x="4325006" y="4956154"/>
          <a:ext cx="1161691" cy="11616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問題順序的安排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5132" y="5126280"/>
        <a:ext cx="821439" cy="821439"/>
      </dsp:txXfrm>
    </dsp:sp>
    <dsp:sp modelId="{5217CED1-613E-426E-AC5B-1128BA08C038}">
      <dsp:nvSpPr>
        <dsp:cNvPr id="0" name=""/>
        <dsp:cNvSpPr/>
      </dsp:nvSpPr>
      <dsp:spPr>
        <a:xfrm rot="10800000">
          <a:off x="3886168" y="5340965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979201" y="5419379"/>
        <a:ext cx="217078" cy="235242"/>
      </dsp:txXfrm>
    </dsp:sp>
    <dsp:sp modelId="{8EA275EE-9605-4283-AA8F-968CA8CB0331}">
      <dsp:nvSpPr>
        <dsp:cNvPr id="0" name=""/>
        <dsp:cNvSpPr/>
      </dsp:nvSpPr>
      <dsp:spPr>
        <a:xfrm>
          <a:off x="2578198" y="4956154"/>
          <a:ext cx="1161691" cy="1161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效度與信度的考慮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48324" y="5126280"/>
        <a:ext cx="821439" cy="821439"/>
      </dsp:txXfrm>
    </dsp:sp>
    <dsp:sp modelId="{0A97C20F-0BF6-4BA4-9217-A5F713AF279E}">
      <dsp:nvSpPr>
        <dsp:cNvPr id="0" name=""/>
        <dsp:cNvSpPr/>
      </dsp:nvSpPr>
      <dsp:spPr>
        <a:xfrm rot="13200000">
          <a:off x="2341644" y="4785193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423794" y="4893507"/>
        <a:ext cx="217078" cy="235242"/>
      </dsp:txXfrm>
    </dsp:sp>
    <dsp:sp modelId="{8427DAA6-EF86-497F-9720-2C841FFD394D}">
      <dsp:nvSpPr>
        <dsp:cNvPr id="0" name=""/>
        <dsp:cNvSpPr/>
      </dsp:nvSpPr>
      <dsp:spPr>
        <a:xfrm>
          <a:off x="1240065" y="3833328"/>
          <a:ext cx="1161691" cy="1161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問卷版面的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佈</a:t>
          </a:r>
          <a:r>
            <a:rPr lang="zh-TW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局與編排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10191" y="4003454"/>
        <a:ext cx="821439" cy="821439"/>
      </dsp:txXfrm>
    </dsp:sp>
    <dsp:sp modelId="{99D7DC3F-0927-480C-B885-46C0663F4479}">
      <dsp:nvSpPr>
        <dsp:cNvPr id="0" name=""/>
        <dsp:cNvSpPr/>
      </dsp:nvSpPr>
      <dsp:spPr>
        <a:xfrm rot="15600000">
          <a:off x="1515714" y="3366646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570308" y="3490870"/>
        <a:ext cx="217078" cy="235242"/>
      </dsp:txXfrm>
    </dsp:sp>
    <dsp:sp modelId="{29A3740F-9E59-4B96-B3CF-985DBBC43257}">
      <dsp:nvSpPr>
        <dsp:cNvPr id="0" name=""/>
        <dsp:cNvSpPr/>
      </dsp:nvSpPr>
      <dsp:spPr>
        <a:xfrm>
          <a:off x="936735" y="2113057"/>
          <a:ext cx="1161691" cy="11616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預試工作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06861" y="2283183"/>
        <a:ext cx="821439" cy="821439"/>
      </dsp:txXfrm>
    </dsp:sp>
    <dsp:sp modelId="{3713E712-3FBF-453E-9E6E-A946F15274B9}">
      <dsp:nvSpPr>
        <dsp:cNvPr id="0" name=""/>
        <dsp:cNvSpPr/>
      </dsp:nvSpPr>
      <dsp:spPr>
        <a:xfrm rot="18000000">
          <a:off x="1794838" y="1749078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18096" y="1867776"/>
        <a:ext cx="217078" cy="235242"/>
      </dsp:txXfrm>
    </dsp:sp>
    <dsp:sp modelId="{B51B331E-8E59-4807-8586-DEC77566D7C8}">
      <dsp:nvSpPr>
        <dsp:cNvPr id="0" name=""/>
        <dsp:cNvSpPr/>
      </dsp:nvSpPr>
      <dsp:spPr>
        <a:xfrm>
          <a:off x="1810139" y="600277"/>
          <a:ext cx="1161691" cy="11616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9.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修訂與完稿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0265" y="770403"/>
        <a:ext cx="821439" cy="821439"/>
      </dsp:txXfrm>
    </dsp:sp>
    <dsp:sp modelId="{828C9D87-CCE3-4912-854F-B9343332C8AA}">
      <dsp:nvSpPr>
        <dsp:cNvPr id="0" name=""/>
        <dsp:cNvSpPr/>
      </dsp:nvSpPr>
      <dsp:spPr>
        <a:xfrm rot="20400000">
          <a:off x="3048413" y="689367"/>
          <a:ext cx="310111" cy="39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51218" y="783691"/>
        <a:ext cx="217078" cy="23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6608-E116-4B95-8529-2BF9DF64882A}" type="datetimeFigureOut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6BBE-692E-4AB4-9C17-CF2A2E25B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9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A37C2C-8AE1-47D7-905C-BB5BC8EF37B9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F3A2-E007-414C-A49C-B302ACCACEC5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D810-E2BE-4745-B5FC-74B1370E788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F5796C-AC92-4A8B-A7AD-E8B8BF822EC7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827E-BFF5-4017-9E25-E96C7D1A4C74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CF6-94EA-4049-951B-909208E81919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D5515-08AB-4AE6-B5CB-D3E276977A0D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E64928-4EBD-4BA5-9013-141063B24C28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3E2091-622B-4182-8B8D-8CE50F9C43A9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EA07514-13E4-43ED-B751-0E36CE828168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Marketing Research and Analysis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市場調查與分析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427984" y="4664603"/>
            <a:ext cx="43204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b="0" i="0" kern="1200" cap="none" spc="12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中華大學餐旅管理學系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羅琪老師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195-82F3-430A-979A-38DF436A0F15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lvl="0" indent="-457200">
              <a:buFont typeface="+mj-ea"/>
              <a:buAutoNum type="ea1ChtPeriod" startAt="2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受訪者是否有能力回答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受訪者能力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有些問題是受訪者無法回答的，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endParaRPr lang="en-US" altLang="zh-TW" sz="2800" b="1" dirty="0" smtClean="0">
              <a:latin typeface="微軟正黑體"/>
              <a:ea typeface="微軟正黑體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訪者本身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用文字或語言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意思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有經驗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記了等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設計問題時應考慮這些因素，將問題作適當的修訂。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115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與其他可樂相比較，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松可樂的味道如何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最好在此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你在過去半年中，有沒有喝過黑松可樂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你過去半年中，喝過哪幾種品牌的可樂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711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4914" lvl="0" indent="-457200">
              <a:buFont typeface="+mj-ea"/>
              <a:buAutoNum type="ea1ChtPeriod" startAt="3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受訪者是否有意願回答這些問題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回答意願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家庭生活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政治觀點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等個人隱私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一般人都不太願意答覆，除非有其必要，否則應盡量避免。</a:t>
            </a:r>
          </a:p>
          <a:p>
            <a:pPr marL="454914" lvl="0" indent="-457200">
              <a:buFont typeface="+mj-ea"/>
              <a:buAutoNum type="ea1ChtPeriod" startAt="4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受訪者是否要花費很多時間去答覆問題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回應困難度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有些問題所要的資訊，並不是受訪者馬上就可以回答的，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必須花費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相當的時間和精力去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資料，才能回答，這類問題應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盡量避免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。除非有足夠誘因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如有價值的贈品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，否則可能只會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得到一些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欠缺思考、甚至隨便寫的答案。</a:t>
            </a:r>
          </a:p>
        </p:txBody>
      </p:sp>
    </p:spTree>
    <p:extLst>
      <p:ext uri="{BB962C8B-B14F-4D97-AF65-F5344CB8AC3E}">
        <p14:creationId xmlns:p14="http://schemas.microsoft.com/office/powerpoint/2010/main" val="103680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6.1.2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問題的型式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問題的型式通常可分為三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(open-end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(multiple-choice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(dichotomous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8104" y="256490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封閉式問題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4932040" y="2564904"/>
            <a:ext cx="576064" cy="2616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endCxn id="6" idx="1"/>
          </p:cNvCxnSpPr>
          <p:nvPr/>
        </p:nvCxnSpPr>
        <p:spPr>
          <a:xfrm flipV="1">
            <a:off x="4499992" y="2826514"/>
            <a:ext cx="1008112" cy="2616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surveymonkey.com/blog/en/wp-content/uploads/2011/09/openend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9" y="3573016"/>
            <a:ext cx="4029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sglobal.org/question/qtiv1p2/images/imsqti_asi_infov1p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0603"/>
            <a:ext cx="2962275" cy="2219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1030" name="Picture 6" descr="https://sp.yimg.com/ib/th?id=HN.608054867088050093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5719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7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以問答題形式表現，由受訪者自由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開放式問題不提供可能的答案，允許受訪者用他自己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自由回覆。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，「你最喜歡喝哪一種可樂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你為什麼買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牌電視機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」「你抽菸的歷史已有多久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」等，都是開放式的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30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開放式問題因其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不提示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任何可能的答案，完全由受訪者自由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發揮，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因此比較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不影響受訪者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的答覆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問題允許受訪者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答覆，暢所欲言，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容易引起受訪者的興趣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，取得他們的合作，對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回收率的提升有明顯的幫助。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28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容易發生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訪問員解釋上的偏見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譬如在人員訪問時，訪問員通常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無法紀錄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受訪者所回答的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一句話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只能做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摘要式的紀錄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，而摘要時很可能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參雜訪問員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主觀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在內，因此調查的結果可能是受訪者與訪問員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綜合，而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不單是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受訪者個人意見。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596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4914" lvl="0" indent="-457200">
              <a:buFont typeface="+mj-lt"/>
              <a:buAutoNum type="arabicPeriod" startAt="2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可能發生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不合理的加權現象</a:t>
            </a: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教育程度較高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的人比較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能言善道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，他們在答覆開放式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能夠詳述其見解，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提供較多的觀點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，因此無形中發生一種不合理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的加權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743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4914" lvl="0" indent="-457200">
              <a:buFont typeface="+mj-lt"/>
              <a:buAutoNum type="arabicPeriod" startAt="3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困難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由於每一受訪者的答案長短不一、用字不同、反應不同，因此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在整理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結果編制表格時，不僅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困難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整理答案時，通常是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由一個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先將部分或全部答案瀏覽一遍，決定幾個類別，然後將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種過程當然相當費時，而且容易因編輯者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主觀判斷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的錯誤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而影響結果的正確性。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7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多重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這是屬於封閉式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(close-ended)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問卷的一種，提供一些可能的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讓受訪者從中選擇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答案，亦即可以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設計多重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式選擇題的問卷時，研究人員應該勁量維持每一個答案的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獨立性，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並且使用一個「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」項來包括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可能被忽略的答案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你為什麼購買國際牌的電視機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」請在下列你認為合適的理由上打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優良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公道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美觀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周到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)___________________________________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440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796C-AC92-4A8B-A7AD-E8B8BF822EC7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Chapter 6 Questionnaire design</a:t>
            </a:r>
            <a:endParaRPr lang="zh-TW" altLang="en-US" b="1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第六章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問卷設計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8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選擇式的問卷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應包括所有可能的答案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避免重複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訪者有無所適從之感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你平均每天花多少時間看電視節目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到二小時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到三小時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到四小時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到五小時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377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如果某一答卷者平均每天看電視時間約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五小時以上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他將不知如何答覆。又，若答卷者平均每天看電視的時間正好是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，他也將不知如何選擇。因此，上述的問題應修訂為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「你平均每天花多少時間看電視節目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到二小時以下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到三小時以下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到四小時以下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到五小時以下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五小時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319804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式問卷的目的，在使整個問卷讓受訪者看起來一目瞭然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設計務必淺顯易懂，以增加受訪者的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種調查方式也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不佔用受訪者太多的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問卷列舉所有可能的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，且答案有一定的範圍，因此受訪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於取捨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不至於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人員解釋上的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之整理及表格之編制亦較省時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845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但是選擇性問卷亦有其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建議的答案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。譬如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，某人之所以購買國際牌電視機，純粹是因為地利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牌經銷商就在她家附近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，但問題中所提示的理由，諸如價格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、品質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、服務、外觀等等，可能使他認為合理而加以選擇，至於「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」這個理由，因為問題中未於提示，反而可能被忽略了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答案出現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排列的順序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。一般而言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的答案被選出的機會較大。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434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是非題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或二分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嚴格來說，是非題或二分題屬於多重式選擇題的一個特例。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二分題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只有兩個選擇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是或否、男或女、喜歡或不喜歡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「你是否喝過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牌運動飲料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之型式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題因其答案明顯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統計便利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研判清晰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反應快速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故答卷者易於答覆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而調查人員容易整理結果與編制表格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67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不過有些題看起來只有兩個選擇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但事實上並非如此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準備購買一部彩色電視機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可能答案有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可能購買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可能不購買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有些問題雖只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只有兩個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但對某些答卷者而言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這二個選擇並不互相排斥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家的電視機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還是黑白的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可能答案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黑白的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兩者都有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219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6.1.3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當題型決定之後，便可開始設計題目。在一份問卷當中，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標準化心理學量表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行銷領域常用的態度行量表，如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生活型態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量表、涉入量表、價值觀量表等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優先考慮使用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至於其他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問題，再針對研究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的需要加以設計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71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在上節我們說明，問題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型式有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開放式問題</a:t>
            </a:r>
            <a:r>
              <a:rPr lang="zh-TW" altLang="en-US" sz="2800" b="1" dirty="0">
                <a:latin typeface="新細明體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多重選擇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二分題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這種分類法較為粗糙，無法充分顯示問題的詳細性質與內容，並且在問卷回收後，進行統計分析時，亦無法連貫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為了便於統計分析，下面又將問題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問答題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與開放式問題同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與封閉式問題同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，而選擇題則依統計數字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測量尺度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之水準加以區分。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97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問答題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所謂問答題型態，係指以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，詢問受訪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在質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調查方法，均很適用問答題型態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indent="-457200">
              <a:buFont typeface="+mj-ea"/>
              <a:buAutoNum type="ea1ChtPeriod"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完全無結構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您對裕隆汽車的意見如何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:___________________________________________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0" indent="-457200">
              <a:buFont typeface="+mj-ea"/>
              <a:buAutoNum type="ea1ChtPeriod" startAt="2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字彙連想法</a:t>
            </a:r>
          </a:p>
          <a:p>
            <a:pPr lvl="0"/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當您看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到汽車這個名詞時，您首先想到甚麼「品牌」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:____________________________________________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557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lvl="0" indent="-457200">
              <a:buFont typeface="+mj-ea"/>
              <a:buAutoNum type="ea1ChtPeriod" startAt="3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句子完成法</a:t>
            </a:r>
          </a:p>
          <a:p>
            <a:pPr lvl="0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選購汽車考慮的因素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填充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0" indent="-457200">
              <a:buFont typeface="+mj-ea"/>
              <a:buAutoNum type="ea1ChtPeriod" startAt="4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故事完成法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「幾天前我開裕隆汽車時，看到一輛賓士汽車，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產生下列的想法或感覺」，現在請繼續完成這個故事。</a:t>
            </a:r>
          </a:p>
        </p:txBody>
      </p:sp>
    </p:spTree>
    <p:extLst>
      <p:ext uri="{BB962C8B-B14F-4D97-AF65-F5344CB8AC3E}">
        <p14:creationId xmlns:p14="http://schemas.microsoft.com/office/powerpoint/2010/main" val="311600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在進行資料的蒐集工作時，不論市場調查人員採用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，大都會使用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來蒐集資料，設計一份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，才能蒐集到真正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有用的資料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因此，問卷的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，決定了一項市場調查工作的成敗與否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0159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2064" lvl="0" indent="-514350">
              <a:buFont typeface="+mj-ea"/>
              <a:buAutoNum type="ea1ChtPeriod" startAt="5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圖畫完成法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之兩位人物，一位說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「汽車應該有安全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氣囊的裝置」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另一位則說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」之空白處。</a:t>
            </a: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ea"/>
              <a:buAutoNum type="ea1ChtPeriod" startAt="6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主題統覺測驗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下列有一圖畫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設為車禍現場之處裡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根據此一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圖畫內容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故事，並說明其內容。</a:t>
            </a:r>
          </a:p>
        </p:txBody>
      </p:sp>
    </p:spTree>
    <p:extLst>
      <p:ext uri="{BB962C8B-B14F-4D97-AF65-F5344CB8AC3E}">
        <p14:creationId xmlns:p14="http://schemas.microsoft.com/office/powerpoint/2010/main" val="880779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所謂選擇題型態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，要求受訪者勾選答案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清楚並便於統計分析，本部分乃依統計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測量尺度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的水準加以區分。因此先說明統計數字測量尺度的意義。</a:t>
            </a:r>
          </a:p>
        </p:txBody>
      </p:sp>
    </p:spTree>
    <p:extLst>
      <p:ext uri="{BB962C8B-B14F-4D97-AF65-F5344CB8AC3E}">
        <p14:creationId xmlns:p14="http://schemas.microsoft.com/office/powerpoint/2010/main" val="1335151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數的測量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(scale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 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measurement)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量數有下面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種測量尺度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Nominal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名義的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Ordinal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順序的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Interval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等距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區間的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Ratio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924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Nominal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scale 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名目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  <a:endParaRPr lang="zh-TW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只代表所屬類別，沒有數量之意義，也沒有順序</a:t>
            </a: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汽車品牌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賓士，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喜美，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福特，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裕隆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763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2.Ordinal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scale 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代表所屬類別，沒有數量上意義，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非常不滿意，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不滿意，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非常滿意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863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3.Interval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scale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等距尺度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區間尺度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兩數之間的差距有數量意義，但兩數比率無意義，而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是隨意設定的，沒有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的意義</a:t>
                </a:r>
              </a:p>
              <a:p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例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溫度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70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℉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比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60℉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熱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70℉-60℉=10℉=30℉-20℉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只是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參考值，本身沒意義</a:t>
                </a:r>
              </a:p>
              <a:p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但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比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冷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比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熱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，但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80℉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不會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比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℉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熱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兩倍，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1" i="1">
                            <a:latin typeface="Cambria Math"/>
                          </a:rPr>
                          <m:t>𝟖𝟎</m:t>
                        </m:r>
                        <m:r>
                          <m:rPr>
                            <m:nor/>
                          </m:rPr>
                          <a:rPr lang="en-US" altLang="zh-TW" sz="2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m:t>℉</m:t>
                        </m:r>
                      </m:num>
                      <m:den>
                        <m:r>
                          <a:rPr lang="en-US" altLang="zh-TW" sz="2800" b="1" i="1">
                            <a:latin typeface="Cambria Math"/>
                          </a:rPr>
                          <m:t>𝟒𝟎</m:t>
                        </m:r>
                        <m:r>
                          <m:rPr>
                            <m:nor/>
                          </m:rPr>
                          <a:rPr lang="en-US" altLang="zh-TW" sz="2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m:t>℉</m:t>
                        </m:r>
                      </m:den>
                    </m:f>
                    <m:r>
                      <a:rPr lang="en-US" altLang="zh-TW" sz="2800" b="1" i="1">
                        <a:latin typeface="Cambria Math"/>
                      </a:rPr>
                      <m:t>=</m:t>
                    </m:r>
                    <m:r>
                      <a:rPr lang="en-US" altLang="zh-TW" sz="2800" b="1" i="1">
                        <a:latin typeface="Cambria Math"/>
                      </a:rPr>
                      <m:t>𝟐</m:t>
                    </m:r>
                  </m:oMath>
                </a14:m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沒意義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IQ 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score 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智商分數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IQ130 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比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IQ100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聰明，但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IQ 130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不會比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IQ 100 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多聰明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1" i="1">
                            <a:latin typeface="Cambria Math"/>
                          </a:rPr>
                          <m:t>𝟑𝟎</m:t>
                        </m:r>
                      </m:num>
                      <m:den>
                        <m:r>
                          <a:rPr lang="en-US" altLang="zh-TW" sz="28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，比率沒意義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TOEFL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GRE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TOEIC</a:t>
                </a:r>
                <a:r>
                  <a:rPr lang="zh-TW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GMAT</a:t>
                </a:r>
                <a:r>
                  <a:rPr lang="zh-TW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SAT score</a:t>
                </a:r>
                <a:endParaRPr lang="zh-TW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206" t="-1111" r="-14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869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衡量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的量表尺度是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但亦有研究者將視其為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區間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等距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不同評等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心理距離相等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bc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=cd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=de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非常同意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無意見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89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4.Ratio scale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比率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使度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比例尺度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兩數之間的距離即比率都有意義，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有意義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員工薪水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五萬是兩萬五的兩倍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沒有薪水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員工人數，消費者年所得，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數若經過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尺度由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等距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尺度變為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 </a:t>
            </a:r>
            <a:r>
              <a:rPr lang="zh-TW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比率</a:t>
            </a:r>
            <a:r>
              <a:rPr lang="zh-TW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  <a:endParaRPr lang="en-US" altLang="zh-TW" sz="3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20~40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59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類型，依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測量尺度加以分類，如下所示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請問您目前是否擁有汽車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沒有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當您看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到汽車這個名詞時，您首先想到的廠牌是甚麼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請勾選一個品牌，單選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賓士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請寫廠牌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698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順序尺度類型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請就下列汽車得廠牌，依您的看法，評定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優劣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2,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賓士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福特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裕隆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依據各屬性對您的相對重要性，將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點分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配給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</a:t>
            </a:r>
          </a:p>
          <a:p>
            <a:pPr marL="0" indent="0">
              <a:buNone/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售價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  <a:p>
            <a:pPr marL="0" indent="0">
              <a:buNone/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  <a:p>
            <a:pPr marL="0" indent="0">
              <a:buNone/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  <a:p>
            <a:pPr marL="0" indent="0">
              <a:buNone/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廠牌</a:t>
            </a:r>
            <a:r>
              <a:rPr lang="en-US" altLang="zh-TW" sz="3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合計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100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68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程序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問卷的設計大多依賴研究人員的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，至今尚無一個標準的程序可供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遵循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，勃德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(H.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Boyd, Jr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及韋斯特福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Westfall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提出問卷設計之九個步驟，或許可幫助研究人員做好問卷設計的工作，提高問卷的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8641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indent="-457200">
              <a:buFont typeface="+mj-ea"/>
              <a:buAutoNum type="ea1ChtPeriod" startAt="3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區間尺度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您的看法，在各屬性的適當方格中打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  非常不重要 不重要 無意見  重要  非常重要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售價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          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       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       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                 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5002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就下列各屬性，圈選你對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公司的印象。請在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的位置上打圈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惡劣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1  2  3  4  5  6  7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服務周到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消極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1  2  3  4  5  6  7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積極主動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貴質差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1  2  3  4  5  6  7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價廉物美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2286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indent="-457200">
              <a:buFont typeface="+mj-ea"/>
              <a:buAutoNum type="ea1ChtPeriod" startAt="4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比率尺度類型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請問您家中汽車數量是幾輛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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輛以上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請填數量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>
              <a:buNone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請問您家中小孩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個以上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193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66801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6.1.4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問題所使用的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詞句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(wording)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相同的問題，往往因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措辭不當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，而產生不同的答案。因此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引起聯想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暗示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的詞句，應避免使用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問題的用語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必須小心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使用，務使受訪者和研究人員對問題的意義有共同的瞭解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造成嚴重的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衡量誤差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一個問題中有關的事項必須清楚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地界定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。兹將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設計問題用語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分述如下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0781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0" indent="-742950">
              <a:buFont typeface="+mj-ea"/>
              <a:buAutoNum type="ea1ChtPeriod"/>
            </a:pP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使用簡單的字語詞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問卷中使用的字或詞，應簡單明瞭，並考慮受測者水準，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艱深的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詞句應避免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Clr>
                <a:schemeClr val="accent6">
                  <a:lumMod val="50000"/>
                </a:schemeClr>
              </a:buClr>
              <a:buFont typeface="+mj-ea"/>
              <a:buAutoNum type="ea1ChtPeriod" startAt="2"/>
            </a:pPr>
            <a:r>
              <a:rPr lang="zh-TW" altLang="zh-TW" sz="36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意義明確的字或詞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意義明確</a:t>
            </a:r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問卷中所用的字或詞對受測者而言，只能有一個明確的意義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切勿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，或具有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雙重意義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589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ea"/>
              <a:buAutoNum type="ea1ChtPeriod" startAt="3"/>
            </a:pP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避免引導性的問題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避免引導性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所謂引導性的問題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(leading questions)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，係只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會引導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某一特定的答案作答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，而這些答案通常就是反映研究人員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或決策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人員對問題的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將會造成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衡量誤差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，詢問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購買賓士車大都是高所得的消費者購買，您是否認為該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具有豪華的屬性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已引導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賓士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是有錢人所有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因此必有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豪華的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為避免此種誤差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上面問題宜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賓士車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是具有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下列哪些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屬性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9712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ea"/>
              <a:buAutoNum type="ea1ChtPeriod" startAt="4"/>
            </a:pP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避免導致編差的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所謂導致偏差的問題，是指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字句中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具有情緒性的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或反對的感覺。在問題中提及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某組織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，會嚴重地影響受測者的答覆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如「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反核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士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反對核四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興建，您對核四興建的看法如何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問題則含有強烈的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立場表態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，並不恰當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此題應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您對核四興建的看法如何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897131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ea"/>
              <a:buAutoNum type="ea1ChtPeriod" startAt="5"/>
            </a:pP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必避免隱含性的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問題中應避免有隱含性的假設，以免高估受測者對某一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的了解程度，應將有關的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事項予以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休閒方式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是否喜歡唱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」此問題則含有隱含性的假設，並不恰當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您喜歡何種休閒方式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114981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六、盡量避免需受訪者估算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避免讓受訪者估計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問題的設計應使受訪者在回答時，不必經過估算就能回答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，受訪者要回答「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你一年中讓洗車場洗車幾次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」像要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問題要時，必須先想想每個月讓洗車場洗車的次數，然後再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，如此將造成回答的困擾。此問題如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你一個月讓洗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車場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洗車幾次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」所得結果將較易回答且較為正確。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825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雙重目的的問題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避免雙重目的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所謂雙重目的的問題，係指在同意問題中希望獲得兩個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問題，此類問題應儘可能避免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賓士車和開裕隆車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，那一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廠牌比較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豪華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」就是一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目的的問題，由於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賓士車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比裕隆車豪華，但不經濟便宜，面對此一兩難的問題，將考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倒受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391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這九個步驟包括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那些問題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詞句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的安排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的考慮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與編排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完稿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2596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zh-TW" sz="3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、參考</a:t>
            </a:r>
            <a:r>
              <a:rPr lang="zh-TW" altLang="zh-TW" sz="3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構架的考慮問題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考慮心理參考構架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參考構架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，係指受訪者回答問題時，所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思考觀點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訪者所依據觀點，會影響所作答與研究的結果，故應加以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汽車製造商在安全性方面的進展是否令人滿意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對汽車製造商在安全性方面的進展是否滿意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」這兩個問題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的觀點是一種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的評估，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則是受訪者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的評估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。到底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那一個參考構架比較適合，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主題的目的而定。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590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6.1.5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問題順序的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問卷結構應具有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邏輯性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，盡量避免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順序安排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受訪者答題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思考方向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問卷中問題的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先後順序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調查的結果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關聯性頗高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，在個別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確定之後，應考慮其排列順序，如下所示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843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一、第一個問題的安排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問卷的第一個問題通常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要，為了一開始就能引起受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填答問卷的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，不妨可設計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調查目的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無關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的問題作為起頭。</a:t>
            </a:r>
          </a:p>
        </p:txBody>
      </p:sp>
    </p:spTree>
    <p:extLst>
      <p:ext uri="{BB962C8B-B14F-4D97-AF65-F5344CB8AC3E}">
        <p14:creationId xmlns:p14="http://schemas.microsoft.com/office/powerpoint/2010/main" val="3723142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二、簡單問題在前，困難問題在後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的部分，應安排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簡單易答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的問題，如此受測者才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繼續回答所有問題。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0648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三、合理安排問題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問題的先後次序應按照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合理的邏輯思考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加以排列，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突然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，受測者才不至於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感到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無法繼續作答。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6596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四、避免產生序列偏差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序列偏差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問卷題目的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安排順序，對於前後連續性問題，彼此間的關聯性、互動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影響均需縝密、周詳設計，以免受訪者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回答後面的題目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發現到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題目的安排次序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回頭修改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前面題目的答案，以致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16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6.1.6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效度與信度的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當一份問卷設計完成之後，必須評估下列兩個問題，才可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完整的問卷。</a:t>
            </a:r>
          </a:p>
          <a:p>
            <a:pPr lvl="0"/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(validity)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係指問卷題目能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涵蓋研究主題的程度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。若涵蓋主題程度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，則效度越高。</a:t>
            </a:r>
          </a:p>
          <a:p>
            <a:pPr lvl="0"/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(reliability)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係指問卷題目對受訪者而言，其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若穩定性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與一致性越高，則信度愈高。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694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就實際經驗而言，問卷中若有引用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標準化的心理學量表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性量表，包括生活型態量表、個人特徵量表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入量表等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效度與信度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的檢驗上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應無問題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200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6.1.7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問卷版面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所謂問卷版面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封面設計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質好壞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印刷品質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等問題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與題目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這些問題會影響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甚至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2386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問卷版面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如果問卷的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紙質低劣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印刷不清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，受測者對此項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調查的評價可能不高，而草草率率隨便作答，甚至不予作答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反之，如果問卷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外觀美觀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紙質優良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印刷清楚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，受訪者認為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研究甚有價值，而樂予作答，因此問卷版面的布局對受測者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研究的態度的影響不可謂不大。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98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87591383"/>
              </p:ext>
            </p:extLst>
          </p:nvPr>
        </p:nvGraphicFramePr>
        <p:xfrm>
          <a:off x="467544" y="332656"/>
          <a:ext cx="80648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026921" y="327627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問卷設計的程序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38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問卷的編排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調查的問卷至少都會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超過一頁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，若超過一頁以上，每頁須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予以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同樣的，問卷的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依序編號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。如此除了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外，研究者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便於檢查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問卷是否齊全，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資料時，方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產生不便且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錯誤可降至最低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至於問卷尺寸大小，以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為宜，太大或太小都不適當。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時應考慮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攜帶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便利性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，及應有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足夠的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供填寫答案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之用，如果是採用開放式問題，更應讓受測者有足夠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揮灑的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376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6.1.8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預試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在正式的大規模調查展開之前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便宜行事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，如此才可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矛盾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之處，才可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綢繆正式調查時可能發生的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試工作的主要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，是用以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掘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的缺點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改善問卷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的品質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要了解該份問卷題目涵蓋主題的程度外，問卷的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可讀性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會導致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在答題時的誤解等，都是預試工作的目的。</a:t>
            </a:r>
          </a:p>
        </p:txBody>
      </p:sp>
    </p:spTree>
    <p:extLst>
      <p:ext uri="{BB962C8B-B14F-4D97-AF65-F5344CB8AC3E}">
        <p14:creationId xmlns:p14="http://schemas.microsoft.com/office/powerpoint/2010/main" val="4209057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第一次預試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時最好採用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，俾能直接了解受訪者的反應與態度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時是利用郵寄或電話訪問的方式，則以後的預試可採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或電話訪問，以發掘在特定的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可能發生的問題，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及早謀求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解決之道。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的進行，受測樣本以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二十人左右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抽樣方法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通常採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便利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，但所使用的預試樣本與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調查時的樣本，在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重要特徵方面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力求相似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預試之後，通常需要更改題目的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，使問題的意義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明確清晰，或改變題目的先後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，甚至要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。在一般情況下，預試工作只做一次即可，但若有其必要，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修改至滿意為止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6510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6.1.9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修訂與完稿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根據預試的結果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問卷，直到無需修正為止，即可將問卷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完稿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42180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6.2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問卷通常包括</a:t>
            </a: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確認身分的資料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的要求</a:t>
            </a: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尋求的資訊</a:t>
            </a: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分類資料</a:t>
            </a: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4195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確認身分的資料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問卷的第一部份通常是要確認受訪者身分的資料，包括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電話號碼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。另外，可能還包括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確定資料的主要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偽裝調查事實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已依照規定實施調查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，構成確認資料的主要項目，包括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調查地區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訪者住址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調查時間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人員姓名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受訪者簽名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員姓名。</a:t>
            </a:r>
          </a:p>
          <a:p>
            <a:pPr marL="512064" lvl="0" indent="-514350">
              <a:buFont typeface="+mj-lt"/>
              <a:buAutoNum type="arabicPeriod"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51517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這是用來去得受訪者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獲得協助的開場白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，大都附於問卷之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最前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其目的在於說明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調查目的及功用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，期以獲取受訪者的認同，並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接受調查訪問。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以下舉出二個例子，分別說明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調查兩種問卷之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取得合作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的開場白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 algn="ctr">
              <a:buNone/>
            </a:pP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75252"/>
              </p:ext>
            </p:extLst>
          </p:nvPr>
        </p:nvGraphicFramePr>
        <p:xfrm>
          <a:off x="611560" y="4653136"/>
          <a:ext cx="7920880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0"/>
              </a:tblGrid>
              <a:tr h="149736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交通部觀光局為求不斷改善台灣的觀光環境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提供更佳的觀光服務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特委託台大商學系辦理消費及動向調查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敬請惠予協助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謝謝您的合作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794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27784" y="711860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1377"/>
              </p:ext>
            </p:extLst>
          </p:nvPr>
        </p:nvGraphicFramePr>
        <p:xfrm>
          <a:off x="1115616" y="1412776"/>
          <a:ext cx="705678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678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親愛的同學，您好：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感謝您抽空幫忙填寫這份問卷，我們是中華大學餐旅管理學系的學生，這是一份有關於大學生在出遊時選擇住宿方式的研究，探討新竹地區學生在選擇旅館或是民宿時的考量因素的異同，希望透過問卷的方式知道您的想法。本問卷採取不記名方式作答，絕不對外公開。請安心填寫，您所填寫的資料僅作為學術研究，感謝您寶貴的意見。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本問卷共分為三個部分，請詳細閱讀完以下題目，將最合適的數字圈選起來，或是在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內勾選最合適的答案。感謝您在百忙之中抽空提供寶貴意見，致以由衷的感謝。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敬祝您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　　　　　健康愉快　學業進步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中華大學餐飲管理學系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指導老師：羅琪　副教授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專題生：白士瑋、雷宜穎、趙達岳、任鴻維、陳品杉、黃偉豪　敬上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5783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這是對訪問人員或受訪者就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如何填答問卷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所做的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調查，則這些說明是直接印在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是採用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訪問，則可印在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另外一張紙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1630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尋求的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問卷所要收集的資料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，一調查目的設定的各種問題，這些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問題構成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問卷的主體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調查問卷而言，問題之設計與問題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編排之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適當與否，會直接影響調查問卷的有效性，這在前面一節已有說明。</a:t>
            </a:r>
          </a:p>
        </p:txBody>
      </p:sp>
    </p:spTree>
    <p:extLst>
      <p:ext uri="{BB962C8B-B14F-4D97-AF65-F5344CB8AC3E}">
        <p14:creationId xmlns:p14="http://schemas.microsoft.com/office/powerpoint/2010/main" val="258784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6.1.1 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問那些</a:t>
            </a: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首先要針對研究主題，決定需要有那些問題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(what)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，問題過多或過少均不恰當。換言之，即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蒐集的資訊。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使用問卷的目的，即在向受訪者蒐集研究主題所需的資訊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研究人員首先必須了解並確定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所要的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，而後才能著手設計問卷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所要蒐集的資訊，應詳細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有關的特徵，然後才能針對所要蒐集的資訊，透過問卷的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設計內容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，已問題的形式，詢問受測者，如此才能蒐集到所需的資訊。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9322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分類資料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指有關受訪者的特徵之資料，俗稱「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，這些資料直接由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受訪者提供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訪問時，則由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向受訪者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收集而得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敏感的資料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，如所得，有時訪問人員還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得根據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他或她的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來加以估計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資料通常在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訪問最後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才收集，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但有時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則須在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訪問開始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時就收集，已確定受訪者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是否符合抽樣計畫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的要求。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32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71</a:t>
            </a:fld>
            <a:endParaRPr lang="zh-TW" altLang="en-US"/>
          </a:p>
        </p:txBody>
      </p:sp>
      <p:pic>
        <p:nvPicPr>
          <p:cNvPr id="1026" name="Picture 2" descr="G:\chilo20120708\course\市場調查與分析\羅琪老師\世新百貨問卷\IMG_6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107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72</a:t>
            </a:fld>
            <a:endParaRPr lang="zh-TW" altLang="en-US"/>
          </a:p>
        </p:txBody>
      </p:sp>
      <p:pic>
        <p:nvPicPr>
          <p:cNvPr id="2050" name="Picture 2" descr="G:\chilo20120708\course\市場調查與分析\羅琪老師\世新百貨問卷\IMG_6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8" y="116632"/>
            <a:ext cx="8876291" cy="118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8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73</a:t>
            </a:fld>
            <a:endParaRPr lang="zh-TW" altLang="en-US"/>
          </a:p>
        </p:txBody>
      </p:sp>
      <p:pic>
        <p:nvPicPr>
          <p:cNvPr id="3074" name="Picture 2" descr="G:\chilo20120708\course\市場調查與分析\羅琪老師\世新百貨問卷\IMG_6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30294" cy="119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335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74</a:t>
            </a:fld>
            <a:endParaRPr lang="zh-TW" altLang="en-US"/>
          </a:p>
        </p:txBody>
      </p:sp>
      <p:pic>
        <p:nvPicPr>
          <p:cNvPr id="4098" name="Picture 2" descr="G:\chilo20120708\course\市場調查與分析\羅琪老師\世新百貨問卷\IMG_6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0" y="116632"/>
            <a:ext cx="8822288" cy="117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14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不要太小看自己，因為人有無限的可能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C2C-8AE1-47D7-905C-BB5BC8EF37B9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共勉之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  <p:pic>
        <p:nvPicPr>
          <p:cNvPr id="1026" name="Picture 2" descr="C:\Program Files\Microsoft Office 2003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8303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0162E-6 L -0.4779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為使問題的涵蓋面能包括研究主題，對於所要蒐集資料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特徵，應清楚詳細的所加以說明，不可只說明其大要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汽車的消費行為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」，若只是大略的說明所要的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，是有關汽車市場的發展情形，這是不夠的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進一步指出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所得等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影響購買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如朋友介紹、促銷等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汽車產品屬性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如外型、售價等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819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在決定所需問題的內容時，應考慮下列問題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buFont typeface="+mj-ea"/>
              <a:buAutoNum type="ea1Cht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問題是否有其必要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必要性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問卷中應避免與研究目的無關的問題，以免增加受訪者的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及事後分析的困難與麻煩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7182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TC101790493[[fn=美式蘇活風]]</Template>
  <TotalTime>9390</TotalTime>
  <Words>5588</Words>
  <Application>Microsoft Office PowerPoint</Application>
  <PresentationFormat>如螢幕大小 (4:3)</PresentationFormat>
  <Paragraphs>489</Paragraphs>
  <Slides>75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Soho</vt:lpstr>
      <vt:lpstr>市場調查與分析</vt:lpstr>
      <vt:lpstr>第六章 問卷設計</vt:lpstr>
      <vt:lpstr>PowerPoint 簡報</vt:lpstr>
      <vt:lpstr>6.1問卷設計的程序</vt:lpstr>
      <vt:lpstr>這九個步驟包括:</vt:lpstr>
      <vt:lpstr>PowerPoint 簡報</vt:lpstr>
      <vt:lpstr>6.1.1 問那些問題</vt:lpstr>
      <vt:lpstr>PowerPoint 簡報</vt:lpstr>
      <vt:lpstr>PowerPoint 簡報</vt:lpstr>
      <vt:lpstr>PowerPoint 簡報</vt:lpstr>
      <vt:lpstr>PowerPoint 簡報</vt:lpstr>
      <vt:lpstr>PowerPoint 簡報</vt:lpstr>
      <vt:lpstr>6.1.2問題的型式</vt:lpstr>
      <vt:lpstr>(一)開放式問題</vt:lpstr>
      <vt:lpstr>PowerPoint 簡報</vt:lpstr>
      <vt:lpstr>PowerPoint 簡報</vt:lpstr>
      <vt:lpstr>PowerPoint 簡報</vt:lpstr>
      <vt:lpstr>PowerPoint 簡報</vt:lpstr>
      <vt:lpstr>(二)多重式選擇題</vt:lpstr>
      <vt:lpstr>PowerPoint 簡報</vt:lpstr>
      <vt:lpstr>PowerPoint 簡報</vt:lpstr>
      <vt:lpstr>PowerPoint 簡報</vt:lpstr>
      <vt:lpstr>PowerPoint 簡報</vt:lpstr>
      <vt:lpstr>(三)是非題或二分題</vt:lpstr>
      <vt:lpstr>PowerPoint 簡報</vt:lpstr>
      <vt:lpstr>6.1.3設計問題</vt:lpstr>
      <vt:lpstr>PowerPoint 簡報</vt:lpstr>
      <vt:lpstr>1.問答題型態</vt:lpstr>
      <vt:lpstr>PowerPoint 簡報</vt:lpstr>
      <vt:lpstr>PowerPoint 簡報</vt:lpstr>
      <vt:lpstr>2.選擇型態</vt:lpstr>
      <vt:lpstr>量數的測量尺度(scale of measurement)</vt:lpstr>
      <vt:lpstr>1. Nominal scale 名目尺度</vt:lpstr>
      <vt:lpstr>2.Ordinal scale 順序尺度</vt:lpstr>
      <vt:lpstr>3.Interval scale等距尺度(區間尺度)</vt:lpstr>
      <vt:lpstr>PowerPoint 簡報</vt:lpstr>
      <vt:lpstr>4.Ratio scale比率使度(比例尺度)</vt:lpstr>
      <vt:lpstr>PowerPoint 簡報</vt:lpstr>
      <vt:lpstr>PowerPoint 簡報</vt:lpstr>
      <vt:lpstr>PowerPoint 簡報</vt:lpstr>
      <vt:lpstr>PowerPoint 簡報</vt:lpstr>
      <vt:lpstr>PowerPoint 簡報</vt:lpstr>
      <vt:lpstr>6.1.4問題所使用的詞句(wording)</vt:lpstr>
      <vt:lpstr>使用簡單的字語詞(簡單)</vt:lpstr>
      <vt:lpstr>避免引導性的問題(避免引導性)</vt:lpstr>
      <vt:lpstr>避免導致編差的問題</vt:lpstr>
      <vt:lpstr>必避免隱含性的假設</vt:lpstr>
      <vt:lpstr>六、盡量避免需受訪者估算(避免讓受訪者估計)</vt:lpstr>
      <vt:lpstr>七、避免雙重目的的問題(避免雙重目的)</vt:lpstr>
      <vt:lpstr>八、參考構架的考慮問題(考慮心理參考構架)</vt:lpstr>
      <vt:lpstr>6.1.5問題順序的安排</vt:lpstr>
      <vt:lpstr>一、第一個問題的安排</vt:lpstr>
      <vt:lpstr>二、簡單問題在前，困難問題在後</vt:lpstr>
      <vt:lpstr>三、合理安排問題順序</vt:lpstr>
      <vt:lpstr>四、避免產生序列偏差</vt:lpstr>
      <vt:lpstr>6.1.6效度與信度的考慮</vt:lpstr>
      <vt:lpstr>PowerPoint 簡報</vt:lpstr>
      <vt:lpstr>6.1.7問卷版面的佈局與編排</vt:lpstr>
      <vt:lpstr>問卷版面的佈局</vt:lpstr>
      <vt:lpstr>問卷的編排</vt:lpstr>
      <vt:lpstr>6.1.8預試工作</vt:lpstr>
      <vt:lpstr>PowerPoint 簡報</vt:lpstr>
      <vt:lpstr>6.1.9修訂與完稿</vt:lpstr>
      <vt:lpstr>6.2問卷的組成</vt:lpstr>
      <vt:lpstr>(一)確認身分的資料</vt:lpstr>
      <vt:lpstr>(二)合作的要求</vt:lpstr>
      <vt:lpstr>PowerPoint 簡報</vt:lpstr>
      <vt:lpstr>(三)指令</vt:lpstr>
      <vt:lpstr>(四)尋求的資訊</vt:lpstr>
      <vt:lpstr>(五)分類資料</vt:lpstr>
      <vt:lpstr>PowerPoint 簡報</vt:lpstr>
      <vt:lpstr>PowerPoint 簡報</vt:lpstr>
      <vt:lpstr>PowerPoint 簡報</vt:lpstr>
      <vt:lpstr>PowerPoint 簡報</vt:lpstr>
      <vt:lpstr>~共勉之~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市場調查與分析</dc:title>
  <dc:creator>chilo</dc:creator>
  <cp:lastModifiedBy>chilo</cp:lastModifiedBy>
  <cp:revision>316</cp:revision>
  <dcterms:created xsi:type="dcterms:W3CDTF">2014-09-14T00:15:34Z</dcterms:created>
  <dcterms:modified xsi:type="dcterms:W3CDTF">2014-12-06T23:56:43Z</dcterms:modified>
</cp:coreProperties>
</file>