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15"/>
  </p:notesMasterIdLst>
  <p:sldIdLst>
    <p:sldId id="256" r:id="rId2"/>
    <p:sldId id="370" r:id="rId3"/>
    <p:sldId id="392" r:id="rId4"/>
    <p:sldId id="371" r:id="rId5"/>
    <p:sldId id="372" r:id="rId6"/>
    <p:sldId id="373" r:id="rId7"/>
    <p:sldId id="377" r:id="rId8"/>
    <p:sldId id="374" r:id="rId9"/>
    <p:sldId id="380" r:id="rId10"/>
    <p:sldId id="378" r:id="rId11"/>
    <p:sldId id="379" r:id="rId12"/>
    <p:sldId id="381" r:id="rId13"/>
    <p:sldId id="382" r:id="rId14"/>
    <p:sldId id="383" r:id="rId15"/>
    <p:sldId id="384" r:id="rId16"/>
    <p:sldId id="385" r:id="rId17"/>
    <p:sldId id="393" r:id="rId18"/>
    <p:sldId id="386" r:id="rId19"/>
    <p:sldId id="388" r:id="rId20"/>
    <p:sldId id="389" r:id="rId21"/>
    <p:sldId id="390" r:id="rId22"/>
    <p:sldId id="391" r:id="rId23"/>
    <p:sldId id="409" r:id="rId24"/>
    <p:sldId id="399" r:id="rId25"/>
    <p:sldId id="400" r:id="rId26"/>
    <p:sldId id="402" r:id="rId27"/>
    <p:sldId id="403" r:id="rId28"/>
    <p:sldId id="404" r:id="rId29"/>
    <p:sldId id="405" r:id="rId30"/>
    <p:sldId id="401" r:id="rId31"/>
    <p:sldId id="406" r:id="rId32"/>
    <p:sldId id="408" r:id="rId33"/>
    <p:sldId id="412" r:id="rId34"/>
    <p:sldId id="411" r:id="rId35"/>
    <p:sldId id="407" r:id="rId36"/>
    <p:sldId id="421" r:id="rId37"/>
    <p:sldId id="422" r:id="rId38"/>
    <p:sldId id="423" r:id="rId39"/>
    <p:sldId id="424" r:id="rId40"/>
    <p:sldId id="410" r:id="rId41"/>
    <p:sldId id="395" r:id="rId42"/>
    <p:sldId id="396" r:id="rId43"/>
    <p:sldId id="397" r:id="rId44"/>
    <p:sldId id="413" r:id="rId45"/>
    <p:sldId id="414" r:id="rId46"/>
    <p:sldId id="415" r:id="rId47"/>
    <p:sldId id="416" r:id="rId48"/>
    <p:sldId id="425" r:id="rId49"/>
    <p:sldId id="427" r:id="rId50"/>
    <p:sldId id="426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39" r:id="rId63"/>
    <p:sldId id="440" r:id="rId64"/>
    <p:sldId id="441" r:id="rId65"/>
    <p:sldId id="394" r:id="rId66"/>
    <p:sldId id="419" r:id="rId67"/>
    <p:sldId id="418" r:id="rId68"/>
    <p:sldId id="417" r:id="rId69"/>
    <p:sldId id="442" r:id="rId70"/>
    <p:sldId id="443" r:id="rId71"/>
    <p:sldId id="448" r:id="rId72"/>
    <p:sldId id="449" r:id="rId73"/>
    <p:sldId id="451" r:id="rId74"/>
    <p:sldId id="452" r:id="rId75"/>
    <p:sldId id="444" r:id="rId76"/>
    <p:sldId id="445" r:id="rId77"/>
    <p:sldId id="446" r:id="rId78"/>
    <p:sldId id="454" r:id="rId79"/>
    <p:sldId id="455" r:id="rId80"/>
    <p:sldId id="456" r:id="rId81"/>
    <p:sldId id="457" r:id="rId82"/>
    <p:sldId id="458" r:id="rId83"/>
    <p:sldId id="459" r:id="rId84"/>
    <p:sldId id="460" r:id="rId85"/>
    <p:sldId id="447" r:id="rId86"/>
    <p:sldId id="453" r:id="rId87"/>
    <p:sldId id="462" r:id="rId88"/>
    <p:sldId id="463" r:id="rId89"/>
    <p:sldId id="464" r:id="rId90"/>
    <p:sldId id="461" r:id="rId91"/>
    <p:sldId id="465" r:id="rId92"/>
    <p:sldId id="466" r:id="rId93"/>
    <p:sldId id="467" r:id="rId94"/>
    <p:sldId id="468" r:id="rId95"/>
    <p:sldId id="469" r:id="rId96"/>
    <p:sldId id="470" r:id="rId97"/>
    <p:sldId id="477" r:id="rId98"/>
    <p:sldId id="478" r:id="rId99"/>
    <p:sldId id="479" r:id="rId100"/>
    <p:sldId id="480" r:id="rId101"/>
    <p:sldId id="481" r:id="rId102"/>
    <p:sldId id="482" r:id="rId103"/>
    <p:sldId id="483" r:id="rId104"/>
    <p:sldId id="484" r:id="rId105"/>
    <p:sldId id="485" r:id="rId106"/>
    <p:sldId id="486" r:id="rId107"/>
    <p:sldId id="471" r:id="rId108"/>
    <p:sldId id="472" r:id="rId109"/>
    <p:sldId id="473" r:id="rId110"/>
    <p:sldId id="474" r:id="rId111"/>
    <p:sldId id="475" r:id="rId112"/>
    <p:sldId id="476" r:id="rId113"/>
    <p:sldId id="290" r:id="rId1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36600"/>
    <a:srgbClr val="CCECFF"/>
    <a:srgbClr val="CC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4164-21BA-4E76-B24F-E3409E868C27}" type="datetimeFigureOut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B377-4FB4-42A4-B498-BE2C5973DA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18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3918-3514-41E8-A5C1-58E6F043120B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A056-557C-4802-BFFE-33DD055D0372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D01-80EE-40E8-B8ED-9FCB112D253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91-51F3-4309-B477-DB3D38E6AD5A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7172D5-4F0A-4312-B752-B8D13C01858C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F3AA-9F5E-4F81-87C9-A4A26386FC1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7D7-85DD-40AD-B0C3-1807FBA4039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A23-088D-439A-8D02-698FF65882F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5431-9C49-42DF-B568-4BCC5FB358A4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E2EA5E-035B-412A-B382-B114C32AFB7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3DB791-51F3-4309-B477-DB3D38E6AD5A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D239BD-6D61-4DFE-922F-7CBF9DF9EB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中華大學餐旅管理學系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羅琪老師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4D7E-2572-4E6C-BE97-0090DBE33C0A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市場調查與分析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j-ea"/>
              </a:rPr>
              <a:t>Marketing Research and Analysis</a:t>
            </a:r>
            <a:endParaRPr lang="zh-TW" altLang="en-US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/>
              <a:t>學生關心的問題編碼為「學術」類與「非學術」類</a:t>
            </a:r>
            <a:endParaRPr lang="zh-TW" altLang="zh-TW" sz="2800" b="1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9077605"/>
              </p:ext>
            </p:extLst>
          </p:nvPr>
        </p:nvGraphicFramePr>
        <p:xfrm>
          <a:off x="612775" y="1600200"/>
          <a:ext cx="8063682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9185"/>
                <a:gridCol w="2232248"/>
                <a:gridCol w="22322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+mj-ea"/>
                          <a:ea typeface="+mj-ea"/>
                        </a:rPr>
                        <a:t>學生關心的問題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學術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非學術</a:t>
                      </a: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學費太貴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停車位不足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 smtClean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教授不知道自已在做甚麼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指導教授太忙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 smtClean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課程不足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宿舍中有蟑螂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必修科目太多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餐廳食物不潔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課本太貴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助學金不足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767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101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055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3275856" y="2924944"/>
            <a:ext cx="1080120" cy="15841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355976" y="443711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舊值與新值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80671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3923928" y="2204864"/>
            <a:ext cx="648072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323528" y="620688"/>
            <a:ext cx="1008112" cy="576064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275856" y="548680"/>
            <a:ext cx="1440160" cy="43204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532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3059832" y="4293096"/>
            <a:ext cx="288032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104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817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>
            <a:stCxn id="8" idx="1"/>
          </p:cNvCxnSpPr>
          <p:nvPr/>
        </p:nvCxnSpPr>
        <p:spPr>
          <a:xfrm flipH="1" flipV="1">
            <a:off x="5436096" y="2132856"/>
            <a:ext cx="1800200" cy="9509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236296" y="28529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按變更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105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096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V="1">
            <a:off x="1619672" y="3861048"/>
            <a:ext cx="72008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2267744" y="404664"/>
            <a:ext cx="1512168" cy="79208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2514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9433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55776" y="1268760"/>
            <a:ext cx="792088" cy="48245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12160" y="1268760"/>
            <a:ext cx="792088" cy="48245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選擇觀察值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3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403648" y="4941168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挑出國文大於</a:t>
            </a:r>
            <a:r>
              <a:rPr lang="en-US" altLang="zh-TW" sz="2400" b="1" dirty="0" smtClean="0">
                <a:latin typeface="+mj-ea"/>
                <a:ea typeface="+mj-ea"/>
              </a:rPr>
              <a:t>60</a:t>
            </a:r>
            <a:r>
              <a:rPr lang="zh-TW" altLang="en-US" sz="2400" b="1" dirty="0" smtClean="0">
                <a:latin typeface="+mj-ea"/>
                <a:ea typeface="+mj-ea"/>
              </a:rPr>
              <a:t>分的人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863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987824" y="5445224"/>
            <a:ext cx="1872208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109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244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699792" y="1340768"/>
            <a:ext cx="3096344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非學術性問題編碼為「行政」或「設施」類</a:t>
            </a:r>
            <a:endParaRPr lang="zh-TW" altLang="en-US" b="1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4291087"/>
              </p:ext>
            </p:extLst>
          </p:nvPr>
        </p:nvGraphicFramePr>
        <p:xfrm>
          <a:off x="612775" y="1600200"/>
          <a:ext cx="8153405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7137"/>
                <a:gridCol w="1728192"/>
                <a:gridCol w="1656184"/>
                <a:gridCol w="160189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學生關心的問題</a:t>
                      </a:r>
                      <a:endParaRPr kumimoji="0" lang="zh-TW" altLang="en-US" sz="20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學術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行政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設施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學費太貴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 smtClean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停車位不足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教授不知道自已在做甚麼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 smtClean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指導教授太忙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課程不足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宿舍中有蟑螂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 smtClean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必修科目太多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餐廳食物不潔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課本太貴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j-ea"/>
                          <a:ea typeface="+mj-ea"/>
                        </a:rPr>
                        <a:t>助學金不足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+mj-ea"/>
                          <a:ea typeface="+mj-ea"/>
                        </a:rPr>
                        <a:t>×</a:t>
                      </a:r>
                      <a:endParaRPr lang="zh-TW" altLang="en-US" sz="2000" b="1" dirty="0" smtClean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marL="87668" marR="87668"/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110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457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915816" y="5013176"/>
            <a:ext cx="288032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2267744" y="620688"/>
            <a:ext cx="1080120" cy="504056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111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971600" y="5229200"/>
            <a:ext cx="72008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1835696" y="980728"/>
            <a:ext cx="1512168" cy="576064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635896" y="126876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選擇條件設定完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4139952" y="4005064"/>
            <a:ext cx="1584176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796136" y="3933056"/>
            <a:ext cx="2345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選出的資料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存到檔案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國文超過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60.sav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112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10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單箭頭接點 8"/>
          <p:cNvCxnSpPr/>
          <p:nvPr/>
        </p:nvCxnSpPr>
        <p:spPr>
          <a:xfrm flipH="1" flipV="1">
            <a:off x="2051720" y="3212976"/>
            <a:ext cx="288032" cy="14401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683568" y="4653136"/>
            <a:ext cx="356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編號</a:t>
            </a:r>
            <a:r>
              <a:rPr lang="en-US" altLang="zh-TW" sz="2400" b="1" dirty="0" smtClean="0">
                <a:latin typeface="+mj-ea"/>
                <a:ea typeface="+mj-ea"/>
              </a:rPr>
              <a:t>1, 2, 4 </a:t>
            </a:r>
            <a:r>
              <a:rPr lang="zh-TW" altLang="en-US" sz="2400" b="1" dirty="0" smtClean="0">
                <a:latin typeface="+mj-ea"/>
                <a:ea typeface="+mj-ea"/>
              </a:rPr>
              <a:t>的人國文</a:t>
            </a:r>
            <a:r>
              <a:rPr lang="en-US" altLang="zh-TW" sz="2400" b="1" dirty="0" smtClean="0">
                <a:latin typeface="+mj-ea"/>
                <a:ea typeface="+mj-ea"/>
              </a:rPr>
              <a:t>&gt;60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+mj-ea"/>
                <a:ea typeface="+mj-ea"/>
              </a:rPr>
              <a:t>~</a:t>
            </a: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共勉之</a:t>
            </a:r>
            <a:r>
              <a:rPr lang="en-US" altLang="zh-TW" sz="3200" b="1" dirty="0" smtClean="0">
                <a:solidFill>
                  <a:srgbClr val="C00000"/>
                </a:solidFill>
                <a:latin typeface="+mj-ea"/>
                <a:ea typeface="+mj-ea"/>
              </a:rPr>
              <a:t>~</a:t>
            </a:r>
            <a:endParaRPr lang="zh-TW" altLang="en-US" sz="32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3918-3514-41E8-A5C1-58E6F043120B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113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153828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336600"/>
                </a:solidFill>
              </a:rPr>
              <a:t>付出最多的人，也是收穫最多的人</a:t>
            </a:r>
            <a:endParaRPr lang="zh-TW" altLang="en-US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發展編碼類</a:t>
            </a:r>
            <a:r>
              <a:rPr lang="zh-TW" altLang="en-US" b="1" dirty="0" smtClean="0">
                <a:solidFill>
                  <a:srgbClr val="C00000"/>
                </a:solidFill>
              </a:rPr>
              <a:t>別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+mj-ea"/>
                <a:ea typeface="+mj-ea"/>
              </a:rPr>
              <a:t>就如同組成一個變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的一組屬性，也好比</a:t>
            </a:r>
            <a:r>
              <a:rPr lang="zh-TW" altLang="zh-TW" sz="2800" b="1" u="sng" dirty="0" smtClean="0">
                <a:latin typeface="+mj-ea"/>
                <a:ea typeface="+mj-ea"/>
              </a:rPr>
              <a:t>封閉式問卷題項中的各答案分類</a:t>
            </a:r>
            <a:r>
              <a:rPr lang="zh-TW" altLang="zh-TW" sz="2800" b="1" dirty="0" smtClean="0">
                <a:latin typeface="+mj-ea"/>
                <a:ea typeface="+mj-ea"/>
              </a:rPr>
              <a:t>，編碼類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必須同時具有</a:t>
            </a:r>
            <a:r>
              <a:rPr lang="zh-TW" altLang="zh-TW" sz="2800" b="1" u="sng" dirty="0" smtClean="0">
                <a:latin typeface="+mj-ea"/>
                <a:ea typeface="+mj-ea"/>
              </a:rPr>
              <a:t>周延與彼此互斥</a:t>
            </a:r>
            <a:r>
              <a:rPr lang="zh-TW" altLang="zh-TW" sz="2800" b="1" dirty="0" smtClean="0">
                <a:latin typeface="+mj-ea"/>
                <a:ea typeface="+mj-ea"/>
              </a:rPr>
              <a:t>的特性，任何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一筆資訊</a:t>
            </a:r>
            <a:r>
              <a:rPr lang="zh-TW" altLang="zh-TW" sz="2800" b="1" dirty="0" smtClean="0">
                <a:latin typeface="+mj-ea"/>
                <a:ea typeface="+mj-ea"/>
              </a:rPr>
              <a:t>都應只能被編入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一個類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當某個答案可以同時編入一個以上的類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，或者無法編入任何類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時，就會出現問題；這兩種情況都代表了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資料</a:t>
            </a:r>
            <a:r>
              <a:rPr lang="zh-TW" altLang="zh-TW" sz="2800" b="1" dirty="0" smtClean="0">
                <a:latin typeface="+mj-ea"/>
                <a:ea typeface="+mj-ea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編碼架構</a:t>
            </a:r>
            <a:r>
              <a:rPr lang="zh-TW" altLang="zh-TW" sz="2800" b="1" dirty="0" smtClean="0">
                <a:latin typeface="+mj-ea"/>
                <a:ea typeface="+mj-ea"/>
              </a:rPr>
              <a:t>之間有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互不契合</a:t>
            </a:r>
            <a:r>
              <a:rPr lang="zh-TW" altLang="zh-TW" sz="2800" b="1" dirty="0" smtClean="0">
                <a:latin typeface="+mj-ea"/>
                <a:ea typeface="+mj-ea"/>
              </a:rPr>
              <a:t>的問題。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要讓編碼人員明白每個編碼類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的定義，並示範如何恰當地使用這些類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編碼簿</a:t>
            </a:r>
            <a:r>
              <a:rPr lang="zh-TW" altLang="en-US" b="1" dirty="0" smtClean="0">
                <a:solidFill>
                  <a:srgbClr val="C00000"/>
                </a:solidFill>
              </a:rPr>
              <a:t>及其功能</a:t>
            </a:r>
            <a:endParaRPr lang="zh-TW" altLang="zh-TW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 smtClean="0">
                <a:latin typeface="+mj-ea"/>
                <a:ea typeface="+mj-ea"/>
              </a:rPr>
              <a:t>編碼過程的最終產物，便是將資料項目轉換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成數字碼</a:t>
            </a:r>
            <a:r>
              <a:rPr lang="zh-TW" altLang="zh-TW" sz="2800" b="1" dirty="0" smtClean="0">
                <a:latin typeface="+mj-ea"/>
                <a:ea typeface="+mj-ea"/>
              </a:rPr>
              <a:t>。這些數字碼代表每個變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內的不同屬性，而每個變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也會在資料檔</a:t>
            </a:r>
            <a:r>
              <a:rPr lang="en-US" altLang="zh-TW" sz="2800" b="1" dirty="0" smtClean="0">
                <a:latin typeface="+mj-ea"/>
                <a:ea typeface="+mj-ea"/>
              </a:rPr>
              <a:t>(</a:t>
            </a:r>
            <a:r>
              <a:rPr lang="zh-TW" altLang="zh-TW" sz="2800" b="1" dirty="0" smtClean="0">
                <a:latin typeface="+mj-ea"/>
                <a:ea typeface="+mj-ea"/>
              </a:rPr>
              <a:t>data file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zh-TW" sz="2800" b="1" dirty="0" smtClean="0">
                <a:latin typeface="+mj-ea"/>
                <a:ea typeface="+mj-ea"/>
              </a:rPr>
              <a:t>中被指定一個特定的位置。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編碼簿</a:t>
            </a:r>
            <a:r>
              <a:rPr lang="zh-TW" altLang="zh-TW" sz="2800" b="1" dirty="0" smtClean="0">
                <a:latin typeface="+mj-ea"/>
                <a:ea typeface="+mj-ea"/>
              </a:rPr>
              <a:t>是一本告訴你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變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位置</a:t>
            </a:r>
            <a:r>
              <a:rPr lang="zh-TW" altLang="zh-TW" sz="2800" b="1" dirty="0" smtClean="0">
                <a:latin typeface="+mj-ea"/>
                <a:ea typeface="+mj-ea"/>
              </a:rPr>
              <a:t>，以及列出每個變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內所包含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屬性的代碼</a:t>
            </a:r>
            <a:r>
              <a:rPr lang="en-US" altLang="zh-TW" sz="2800" b="1" dirty="0" smtClean="0">
                <a:latin typeface="+mj-ea"/>
                <a:ea typeface="+mj-ea"/>
              </a:rPr>
              <a:t>(codes)</a:t>
            </a:r>
            <a:r>
              <a:rPr lang="en-US" altLang="zh-TW" sz="2800" b="1" dirty="0" err="1" smtClean="0">
                <a:latin typeface="+mj-ea"/>
                <a:ea typeface="+mj-ea"/>
              </a:rPr>
              <a:t>之</a:t>
            </a:r>
            <a:r>
              <a:rPr lang="en-US" altLang="zh-TW" sz="2800" b="1" dirty="0" err="1" smtClean="0">
                <a:solidFill>
                  <a:srgbClr val="C00000"/>
                </a:solidFill>
                <a:latin typeface="+mj-ea"/>
                <a:ea typeface="+mj-ea"/>
              </a:rPr>
              <a:t>文件</a:t>
            </a:r>
            <a:r>
              <a:rPr lang="en-US" altLang="zh-TW" sz="2800" b="1" dirty="0" smtClean="0">
                <a:latin typeface="+mj-ea"/>
                <a:ea typeface="+mj-ea"/>
              </a:rPr>
              <a:t>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編碼簿具有兩個基本的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功能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第一，它是用在編碼過程中的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基本指南</a:t>
            </a:r>
            <a:r>
              <a:rPr lang="zh-TW" altLang="zh-TW" sz="2800" b="1" dirty="0" smtClean="0">
                <a:latin typeface="+mj-ea"/>
                <a:ea typeface="+mj-ea"/>
              </a:rPr>
              <a:t>；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第二，在分析的時候，編碼簿可指出每個變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在資料檔中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所在位置</a:t>
            </a:r>
            <a:r>
              <a:rPr lang="zh-TW" altLang="zh-TW" sz="2800" b="1" dirty="0" smtClean="0">
                <a:latin typeface="+mj-ea"/>
                <a:ea typeface="+mj-ea"/>
              </a:rPr>
              <a:t>以及每個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代碼所代表的意義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編碼簿</a:t>
            </a:r>
            <a:r>
              <a:rPr lang="zh-TW" altLang="en-US" b="1" dirty="0" smtClean="0">
                <a:solidFill>
                  <a:srgbClr val="C00000"/>
                </a:solidFill>
              </a:rPr>
              <a:t>的內容</a:t>
            </a:r>
            <a:endParaRPr lang="zh-TW" altLang="zh-TW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變數</a:t>
            </a:r>
            <a:r>
              <a:rPr lang="zh-TW" altLang="zh-TW" sz="2800" b="1" dirty="0" smtClean="0">
                <a:latin typeface="+mj-ea"/>
                <a:ea typeface="+mj-ea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位置</a:t>
            </a: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rPr>
              <a:t>變數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名稱</a:t>
            </a:r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標籤</a:t>
            </a:r>
            <a:endParaRPr lang="zh-TW" altLang="zh-TW" sz="2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TW" altLang="zh-TW" sz="2800" b="1" dirty="0" smtClean="0">
                <a:latin typeface="+mj-ea"/>
                <a:ea typeface="+mj-ea"/>
              </a:rPr>
              <a:t>每本編碼簿中，對變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都必須有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完整的定義</a:t>
            </a:r>
          </a:p>
          <a:p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變數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數值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標籤</a:t>
            </a:r>
            <a:endParaRPr lang="en-US" altLang="zh-TW" sz="2800" b="1" dirty="0" smtClean="0">
              <a:solidFill>
                <a:srgbClr val="C00000"/>
              </a:solidFill>
              <a:latin typeface="+mj-ea"/>
              <a:ea typeface="+mj-ea"/>
              <a:cs typeface="Times New Roman" pitchFamily="18" charset="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遺漏值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(missing value)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處理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endParaRPr lang="zh-TW" altLang="zh-TW" sz="2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編碼簿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zh-TW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6" name="Group 88"/>
          <p:cNvGraphicFramePr>
            <a:graphicFrameLocks/>
          </p:cNvGraphicFramePr>
          <p:nvPr/>
        </p:nvGraphicFramePr>
        <p:xfrm>
          <a:off x="467544" y="1484784"/>
          <a:ext cx="8208912" cy="4751122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1440160"/>
                <a:gridCol w="1584176"/>
                <a:gridCol w="2664296"/>
              </a:tblGrid>
              <a:tr h="33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問卷題號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變數欄位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變數代號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變數名稱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變數數值與編碼意義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8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—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1-3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id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受測者號碼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4-8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zip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郵遞區號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99999=missing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birth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出生年份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99=missing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sex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性別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1=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男性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2=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女性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9=missing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income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每月薪資所得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1=19999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元以下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2=20000~39999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3=40000~59999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4=60000~79999…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編碼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6" name="Group 105"/>
          <p:cNvGraphicFramePr>
            <a:graphicFrameLocks/>
          </p:cNvGraphicFramePr>
          <p:nvPr/>
        </p:nvGraphicFramePr>
        <p:xfrm>
          <a:off x="611560" y="1628800"/>
          <a:ext cx="7920880" cy="4680522"/>
        </p:xfrm>
        <a:graphic>
          <a:graphicData uri="http://schemas.openxmlformats.org/drawingml/2006/table">
            <a:tbl>
              <a:tblPr/>
              <a:tblGrid>
                <a:gridCol w="1400366"/>
                <a:gridCol w="1710954"/>
                <a:gridCol w="1812667"/>
                <a:gridCol w="1498447"/>
                <a:gridCol w="1498446"/>
              </a:tblGrid>
              <a:tr h="66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zip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birth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sex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11257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11020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30012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40010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11418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11133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資料建檔</a:t>
            </a:r>
            <a:endParaRPr lang="en-US" altLang="zh-TW" sz="4000" dirty="0" smtClean="0">
              <a:solidFill>
                <a:srgbClr val="C00000"/>
              </a:solidFill>
              <a:latin typeface="+mj-ea"/>
              <a:ea typeface="+mj-ea"/>
              <a:cs typeface="Arial Unicode MS" pitchFamily="34" charset="-120"/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Data Filing</a:t>
            </a: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SPSS</a:t>
            </a:r>
            <a:r>
              <a:rPr lang="zh-TW" altLang="en-US" b="1" dirty="0" smtClean="0">
                <a:solidFill>
                  <a:srgbClr val="C00000"/>
                </a:solidFill>
              </a:rPr>
              <a:t>啟動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+mj-ea"/>
                <a:ea typeface="+mj-ea"/>
              </a:rPr>
              <a:t>進入</a:t>
            </a:r>
            <a:r>
              <a:rPr lang="en-US" altLang="zh-TW" b="1" dirty="0" smtClean="0">
                <a:latin typeface="+mj-ea"/>
                <a:ea typeface="+mj-ea"/>
              </a:rPr>
              <a:t>SPSS 19.0</a:t>
            </a:r>
            <a:r>
              <a:rPr lang="zh-TW" altLang="zh-TW" b="1" dirty="0" smtClean="0">
                <a:latin typeface="+mj-ea"/>
                <a:ea typeface="+mj-ea"/>
              </a:rPr>
              <a:t>，在下面開始的部分的所有程式選</a:t>
            </a:r>
            <a:r>
              <a:rPr lang="en-US" altLang="zh-TW" b="1" dirty="0" smtClean="0">
                <a:latin typeface="+mj-ea"/>
                <a:ea typeface="+mj-ea"/>
              </a:rPr>
              <a:t>IBM SPSS statistics</a:t>
            </a:r>
            <a:r>
              <a:rPr lang="zh-TW" altLang="zh-TW" b="1" dirty="0" smtClean="0">
                <a:latin typeface="+mj-ea"/>
                <a:ea typeface="+mj-ea"/>
              </a:rPr>
              <a:t>，再向下按</a:t>
            </a:r>
            <a:r>
              <a:rPr lang="en-US" altLang="zh-TW" b="1" dirty="0" smtClean="0">
                <a:latin typeface="+mj-ea"/>
                <a:ea typeface="+mj-ea"/>
              </a:rPr>
              <a:t>IBM SPSS statistics 19</a:t>
            </a:r>
            <a:r>
              <a:rPr lang="zh-TW" altLang="zh-TW" b="1" dirty="0" smtClean="0"/>
              <a:t>，</a:t>
            </a:r>
          </a:p>
          <a:p>
            <a:endParaRPr lang="zh-TW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5688632" cy="330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1115616" y="3789040"/>
            <a:ext cx="3744416" cy="36004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 smtClean="0">
                <a:latin typeface="+mj-ea"/>
                <a:ea typeface="+mj-ea"/>
              </a:rPr>
              <a:t>即可看見下面對話視窗：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endParaRPr lang="en-US" altLang="zh-TW" sz="2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+mj-ea"/>
              <a:ea typeface="+mj-ea"/>
            </a:endParaRPr>
          </a:p>
          <a:p>
            <a:endParaRPr lang="en-US" altLang="zh-TW" sz="2800" b="1" dirty="0" smtClean="0">
              <a:latin typeface="+mj-ea"/>
              <a:ea typeface="+mj-ea"/>
            </a:endParaRPr>
          </a:p>
          <a:p>
            <a:endParaRPr lang="en-US" altLang="zh-TW" sz="2800" b="1" dirty="0" smtClean="0">
              <a:latin typeface="+mj-ea"/>
              <a:ea typeface="+mj-ea"/>
            </a:endParaRPr>
          </a:p>
          <a:p>
            <a:endParaRPr lang="en-US" altLang="zh-TW" sz="2800" b="1" dirty="0" smtClean="0">
              <a:latin typeface="+mj-ea"/>
              <a:ea typeface="+mj-ea"/>
            </a:endParaRPr>
          </a:p>
          <a:p>
            <a:endParaRPr lang="en-US" altLang="zh-TW" sz="2800" b="1" dirty="0">
              <a:latin typeface="+mj-ea"/>
              <a:ea typeface="+mj-ea"/>
            </a:endParaRPr>
          </a:p>
          <a:p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zh-TW" sz="2800" b="1" dirty="0" smtClean="0">
                <a:latin typeface="+mj-ea"/>
                <a:ea typeface="+mj-ea"/>
              </a:rPr>
              <a:t>按取消，既可得到下面空白視窗：</a:t>
            </a:r>
          </a:p>
          <a:p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31" y="2132856"/>
            <a:ext cx="4608512" cy="343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資料編碼、建檔與轉換</a:t>
            </a:r>
            <a:br>
              <a:rPr lang="zh-TW" altLang="en-US" sz="32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</a:br>
            <a:r>
              <a:rPr lang="en-US" altLang="zh-TW" sz="32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Data Coding, Filing, and Transformation</a:t>
            </a:r>
            <a:endParaRPr lang="zh-TW" altLang="en-US" sz="3200" dirty="0">
              <a:solidFill>
                <a:srgbClr val="C00000"/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3918-3514-41E8-A5C1-58E6F043120B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Chapter 8</a:t>
            </a:r>
            <a:endParaRPr lang="zh-TW" altLang="en-US" dirty="0">
              <a:latin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57245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資料編輯視窗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259632" y="4725144"/>
            <a:ext cx="571500" cy="342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763688" y="5013176"/>
            <a:ext cx="1208112" cy="7018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28900" y="5600700"/>
            <a:ext cx="5327476" cy="7086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變數檢視</a:t>
            </a:r>
            <a:r>
              <a:rPr kumimoji="1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-</a:t>
            </a: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定義變數使用</a:t>
            </a:r>
            <a:endParaRPr kumimoji="1" lang="zh-TW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在變數檢視上按一下，</a:t>
            </a: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可以開始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定義變數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800100" y="1257300"/>
            <a:ext cx="46863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55576" y="1485900"/>
            <a:ext cx="5904656" cy="286916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92280" y="548680"/>
            <a:ext cx="13716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指令選單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5508104" y="908720"/>
            <a:ext cx="1584176" cy="5040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36296" y="2636912"/>
            <a:ext cx="1296144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工具鍵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 flipV="1">
            <a:off x="4914900" y="1828800"/>
            <a:ext cx="2249388" cy="9521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835696" y="3356992"/>
            <a:ext cx="2088232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資料檢視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-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輸入資料使用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115616" y="3933056"/>
            <a:ext cx="720080" cy="8640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SPSS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+mj-ea"/>
                <a:ea typeface="+mj-ea"/>
              </a:rPr>
              <a:t>三種最常用之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+mj-ea"/>
                <a:ea typeface="+mj-ea"/>
              </a:rPr>
              <a:t>視窗介面</a:t>
            </a:r>
            <a:endParaRPr lang="zh-TW" altLang="en-US" sz="2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zh-TW" sz="2800" b="1" kern="0" dirty="0" smtClean="0">
              <a:solidFill>
                <a:srgbClr val="00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b="1" kern="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資料編輯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視窗</a:t>
            </a:r>
            <a:r>
              <a:rPr lang="en-US" altLang="zh-TW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(IBM SPSS Statistics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Data editor</a:t>
            </a:r>
            <a:r>
              <a:rPr lang="en-US" altLang="zh-TW" sz="2800" b="1" kern="0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b="1" kern="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語法編輯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視窗</a:t>
            </a:r>
            <a:r>
              <a:rPr lang="en-US" altLang="zh-TW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(IBM SPSS Statistics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Syntax Editor</a:t>
            </a:r>
            <a:r>
              <a:rPr lang="en-US" altLang="zh-TW" sz="2800" b="1" kern="0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b="1" kern="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結果輸出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視窗</a:t>
            </a:r>
            <a:r>
              <a:rPr lang="en-US" altLang="zh-TW" sz="2800" b="1" kern="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(IBM SPSS Statistics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Viewer</a:t>
            </a:r>
            <a:r>
              <a:rPr lang="en-US" altLang="zh-TW" sz="2800" b="1" kern="0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zh-TW" altLang="en-US" sz="2800" b="1" kern="0" dirty="0" smtClean="0">
              <a:solidFill>
                <a:srgbClr val="000000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b="1" dirty="0" smtClean="0">
                <a:latin typeface="+mj-ea"/>
                <a:cs typeface="Times New Roman" pitchFamily="18" charset="0"/>
              </a:rPr>
              <a:t>SPSS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資料來源</a:t>
            </a:r>
            <a:endParaRPr lang="en-US" altLang="zh-TW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altLang="zh-TW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274320" lvl="3" indent="-274320">
              <a:buClr>
                <a:schemeClr val="accent1"/>
              </a:buClr>
              <a:buSzPct val="85000"/>
              <a:buNone/>
            </a:pP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(1)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在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SPSS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資料編輯視窗中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直接輸入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資料</a:t>
            </a:r>
            <a:endParaRPr lang="en-US" altLang="zh-TW" sz="28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274320" lvl="3" indent="-274320">
              <a:buClr>
                <a:schemeClr val="accent1"/>
              </a:buClr>
              <a:buSzPct val="85000"/>
              <a:buNone/>
            </a:pP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     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儲存時為*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.</a:t>
            </a:r>
            <a:r>
              <a:rPr lang="en-US" altLang="zh-TW" sz="2800" b="1" dirty="0" err="1" smtClean="0">
                <a:latin typeface="+mj-ea"/>
                <a:ea typeface="+mj-ea"/>
                <a:cs typeface="Times New Roman" pitchFamily="18" charset="0"/>
              </a:rPr>
              <a:t>sav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檔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(2)</a:t>
            </a:r>
            <a:r>
              <a:rPr lang="zh-TW" altLang="en-US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由別的地方得到的</a:t>
            </a:r>
            <a:r>
              <a:rPr lang="en-US" altLang="zh-TW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SPSS</a:t>
            </a:r>
            <a:r>
              <a:rPr lang="zh-TW" altLang="en-US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資料檔</a:t>
            </a:r>
            <a:r>
              <a:rPr lang="en-US" altLang="zh-TW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副檔名為*</a:t>
            </a:r>
            <a:r>
              <a:rPr lang="en-US" altLang="zh-TW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.</a:t>
            </a:r>
            <a:r>
              <a:rPr lang="en-US" altLang="zh-TW" sz="2800" b="1" dirty="0" err="1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sav</a:t>
            </a:r>
            <a:r>
              <a:rPr lang="en-US" altLang="zh-TW" sz="28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</a:p>
          <a:p>
            <a:pPr marL="274320" lvl="3" indent="-274320">
              <a:buClr>
                <a:schemeClr val="accent1"/>
              </a:buClr>
              <a:buSzPct val="85000"/>
              <a:buNone/>
            </a:pP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(3)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讀取</a:t>
            </a:r>
            <a:r>
              <a:rPr lang="en-US" altLang="zh-TW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Excel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(.</a:t>
            </a:r>
            <a:r>
              <a:rPr lang="en-US" altLang="zh-TW" sz="2800" b="1" dirty="0" err="1" smtClean="0">
                <a:latin typeface="+mj-ea"/>
                <a:ea typeface="+mj-ea"/>
                <a:cs typeface="Times New Roman" pitchFamily="18" charset="0"/>
              </a:rPr>
              <a:t>xls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、資料庫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(SQL 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檔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)</a:t>
            </a:r>
          </a:p>
          <a:p>
            <a:pPr marL="274320" lvl="3" indent="-274320">
              <a:buClr>
                <a:schemeClr val="accent1"/>
              </a:buClr>
              <a:buSzPct val="85000"/>
              <a:buNone/>
            </a:pP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(4)</a:t>
            </a:r>
            <a:r>
              <a:rPr lang="zh-TW" altLang="en-US" sz="2800" b="1" dirty="0" smtClean="0">
                <a:latin typeface="+mj-ea"/>
                <a:ea typeface="+mj-ea"/>
                <a:cs typeface="Times New Roman" pitchFamily="18" charset="0"/>
              </a:rPr>
              <a:t>一般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文字檔</a:t>
            </a:r>
            <a:r>
              <a:rPr lang="en-US" altLang="zh-TW" sz="2800" b="1" dirty="0" smtClean="0">
                <a:latin typeface="+mj-ea"/>
                <a:ea typeface="+mj-ea"/>
                <a:cs typeface="Times New Roman" pitchFamily="18" charset="0"/>
              </a:rPr>
              <a:t>(*.txt)</a:t>
            </a: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(1)</a:t>
            </a:r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直接輸入資料</a:t>
            </a:r>
            <a:endParaRPr lang="zh-TW" altLang="en-US" sz="4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+mj-ea"/>
                <a:cs typeface="Times New Roman" pitchFamily="18" charset="0"/>
              </a:rPr>
              <a:t>定義變數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268760"/>
            <a:ext cx="9036496" cy="30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55576" y="3717032"/>
            <a:ext cx="6408712" cy="2592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名稱 是輸入變數名稱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, 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可輸入中文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類型 是輸入變數類型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寬度 是輸入變數欄寬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小數 是輸入變數小數點位數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標記 是輸入變數全名，可輸入中文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值     是類別變數的值及名稱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例如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:1-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男、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2-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女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遺漏 是遺漏值的定義方式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欄     是行寬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對齊 是選擇欄位內資料的對齊方式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靠右、靠左、置中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測量 是測量尺度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尺度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(S)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、次序的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(O)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、名義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(N))</a:t>
            </a:r>
            <a:endParaRPr kumimoji="1" lang="zh-TW" altLang="zh-TW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01008"/>
            <a:ext cx="2707010" cy="28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單箭頭接點 13"/>
          <p:cNvCxnSpPr/>
          <p:nvPr/>
        </p:nvCxnSpPr>
        <p:spPr>
          <a:xfrm>
            <a:off x="2699792" y="4149080"/>
            <a:ext cx="3456384" cy="7200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變數檢視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名稱</a:t>
            </a:r>
          </a:p>
          <a:p>
            <a:r>
              <a:rPr lang="zh-TW" altLang="en-US" sz="2400" b="1" dirty="0" smtClean="0">
                <a:latin typeface="+mj-ea"/>
                <a:ea typeface="+mj-ea"/>
              </a:rPr>
              <a:t>可長達</a:t>
            </a:r>
            <a:r>
              <a:rPr lang="en-US" altLang="zh-TW" sz="2400" b="1" dirty="0" smtClean="0">
                <a:latin typeface="+mj-ea"/>
                <a:ea typeface="+mj-ea"/>
              </a:rPr>
              <a:t>64 </a:t>
            </a:r>
            <a:r>
              <a:rPr lang="zh-TW" altLang="en-US" sz="2400" b="1" dirty="0" smtClean="0">
                <a:latin typeface="+mj-ea"/>
                <a:ea typeface="+mj-ea"/>
              </a:rPr>
              <a:t>個位元組，第一個字元必須是字母或</a:t>
            </a:r>
            <a:r>
              <a:rPr lang="en-US" altLang="zh-TW" sz="2400" b="1" dirty="0" smtClean="0">
                <a:latin typeface="+mj-ea"/>
                <a:ea typeface="+mj-ea"/>
              </a:rPr>
              <a:t>@</a:t>
            </a:r>
            <a:r>
              <a:rPr lang="zh-TW" altLang="en-US" sz="2400" b="1" dirty="0" smtClean="0">
                <a:latin typeface="+mj-ea"/>
                <a:ea typeface="+mj-ea"/>
              </a:rPr>
              <a:t>、</a:t>
            </a:r>
            <a:r>
              <a:rPr lang="en-US" altLang="zh-TW" sz="2400" b="1" dirty="0" smtClean="0">
                <a:latin typeface="+mj-ea"/>
                <a:ea typeface="+mj-ea"/>
              </a:rPr>
              <a:t># </a:t>
            </a:r>
            <a:r>
              <a:rPr lang="zh-TW" altLang="en-US" sz="2400" b="1" dirty="0" smtClean="0">
                <a:latin typeface="+mj-ea"/>
                <a:ea typeface="+mj-ea"/>
              </a:rPr>
              <a:t>或</a:t>
            </a:r>
            <a:r>
              <a:rPr lang="en-US" altLang="zh-TW" sz="2400" b="1" dirty="0" smtClean="0">
                <a:latin typeface="+mj-ea"/>
                <a:ea typeface="+mj-ea"/>
              </a:rPr>
              <a:t>$</a:t>
            </a:r>
            <a:r>
              <a:rPr lang="zh-TW" altLang="en-US" sz="2400" b="1" dirty="0" smtClean="0">
                <a:latin typeface="+mj-ea"/>
                <a:ea typeface="+mj-ea"/>
              </a:rPr>
              <a:t>等字元。接下來的字元可以是任一種字母、數字、句號</a:t>
            </a:r>
            <a:r>
              <a:rPr lang="en-US" altLang="zh-TW" sz="2400" b="1" dirty="0" smtClean="0">
                <a:latin typeface="+mj-ea"/>
                <a:ea typeface="+mj-ea"/>
              </a:rPr>
              <a:t>(.)</a:t>
            </a:r>
            <a:r>
              <a:rPr lang="zh-TW" altLang="en-US" sz="2400" b="1" dirty="0" smtClean="0">
                <a:latin typeface="+mj-ea"/>
                <a:ea typeface="+mj-ea"/>
              </a:rPr>
              <a:t>和非標點符號字元的組合。不可為保留字，</a:t>
            </a:r>
            <a:r>
              <a:rPr lang="en-US" altLang="zh-TW" sz="2400" b="1" dirty="0" smtClean="0">
                <a:latin typeface="+mj-ea"/>
                <a:ea typeface="+mj-ea"/>
              </a:rPr>
              <a:t>ex. OR</a:t>
            </a:r>
          </a:p>
          <a:p>
            <a:pPr>
              <a:buNone/>
            </a:pP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類型</a:t>
            </a:r>
            <a:r>
              <a:rPr lang="zh-TW" altLang="en-US" sz="2400" b="1" dirty="0" smtClean="0">
                <a:latin typeface="+mj-ea"/>
                <a:ea typeface="+mj-ea"/>
              </a:rPr>
              <a:t>：有數值、逗點、科學符號、字串等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2707010" cy="28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2748136" cy="283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3573016"/>
            <a:ext cx="2770263" cy="28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268760"/>
            <a:ext cx="9096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變數檢視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 rot="10581800">
            <a:off x="4860032" y="2852936"/>
            <a:ext cx="5715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76056" y="4077072"/>
            <a:ext cx="216024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按一下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, 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輸入值及名稱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5148064" y="3356992"/>
            <a:ext cx="72008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80953"/>
            <a:ext cx="4457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16" y="228600"/>
            <a:ext cx="4120136" cy="75895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變數值及名稱的設定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457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429000"/>
            <a:ext cx="4486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6588224" y="51571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全部完成後按確定</a:t>
            </a:r>
            <a:endParaRPr lang="zh-TW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483768" y="17728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輸入完按新增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63688" y="508518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再輸入女性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再按新增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>
            <a:stCxn id="9" idx="1"/>
          </p:cNvCxnSpPr>
          <p:nvPr/>
        </p:nvCxnSpPr>
        <p:spPr>
          <a:xfrm flipH="1">
            <a:off x="6156176" y="5480358"/>
            <a:ext cx="432048" cy="39691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187624" y="1700808"/>
            <a:ext cx="1224136" cy="2160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2" idx="1"/>
          </p:cNvCxnSpPr>
          <p:nvPr/>
        </p:nvCxnSpPr>
        <p:spPr>
          <a:xfrm flipH="1" flipV="1">
            <a:off x="1187624" y="4941168"/>
            <a:ext cx="576064" cy="32868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遺漏值的設定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268760"/>
            <a:ext cx="9105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 rot="10581800">
            <a:off x="5666045" y="2726585"/>
            <a:ext cx="5715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76056" y="4077072"/>
            <a:ext cx="252028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按一下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, 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輸入離散遺漏值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9, 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再按確定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5868144" y="3212976"/>
            <a:ext cx="0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2571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單箭頭接點 13"/>
          <p:cNvCxnSpPr/>
          <p:nvPr/>
        </p:nvCxnSpPr>
        <p:spPr>
          <a:xfrm flipH="1">
            <a:off x="1763688" y="4869160"/>
            <a:ext cx="3240360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測量尺度設定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3" y="1268760"/>
            <a:ext cx="898011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48064" y="4149080"/>
            <a:ext cx="3456384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出生年份的測量為尺度</a:t>
            </a:r>
            <a:r>
              <a:rPr kumimoji="1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(S)</a:t>
            </a: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的</a:t>
            </a:r>
            <a:r>
              <a:rPr kumimoji="1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, </a:t>
            </a: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性別的測量為名義的</a:t>
            </a:r>
            <a:r>
              <a:rPr kumimoji="1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(N),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所得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的測量改為次序的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(O)</a:t>
            </a:r>
            <a:endParaRPr kumimoji="1" lang="zh-TW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7452320" y="3573016"/>
            <a:ext cx="72008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資料編碼</a:t>
            </a:r>
            <a:endParaRPr lang="en-US" altLang="zh-TW" sz="4000" dirty="0" smtClean="0">
              <a:solidFill>
                <a:srgbClr val="C00000"/>
              </a:solidFill>
              <a:latin typeface="+mj-ea"/>
              <a:ea typeface="+mj-ea"/>
              <a:cs typeface="Arial Unicode MS" pitchFamily="34" charset="-120"/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Data </a:t>
            </a:r>
            <a:r>
              <a:rPr lang="en-US" altLang="zh-TW" sz="4000" dirty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Coding</a:t>
            </a: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968727" cy="613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35696" y="4653136"/>
            <a:ext cx="2516188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在資料檢視按一下準備輸入資料</a:t>
            </a:r>
            <a:endParaRPr kumimoji="1" 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611560" y="4797152"/>
            <a:ext cx="1236712" cy="114101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07504" y="5877272"/>
            <a:ext cx="571500" cy="571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輸入資料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4578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檔案儲存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391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存檔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905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804249" y="3717032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選擇資料夾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</a:p>
          <a:p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檔名輸入分數，存檔類型為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SPSS Statistics (*.sav)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，最後按儲存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5940152" y="3789040"/>
            <a:ext cx="792088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(2)</a:t>
            </a:r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由別的地方得到的</a:t>
            </a:r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SPSS</a:t>
            </a:r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資料檔</a:t>
            </a:r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副檔名為*</a:t>
            </a:r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.</a:t>
            </a:r>
            <a:r>
              <a:rPr lang="en-US" altLang="zh-TW" sz="4000" dirty="0" err="1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sav</a:t>
            </a:r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開啟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資料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387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0388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單箭頭接點 8"/>
          <p:cNvCxnSpPr/>
          <p:nvPr/>
        </p:nvCxnSpPr>
        <p:spPr>
          <a:xfrm flipH="1" flipV="1">
            <a:off x="5868144" y="3789040"/>
            <a:ext cx="1584176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7992888" cy="61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7740352" y="1628800"/>
            <a:ext cx="12241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按數值標記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可切換數字與標記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5508104" y="908720"/>
            <a:ext cx="2808312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992888" cy="61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4812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導言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量化</a:t>
            </a:r>
            <a:r>
              <a:rPr lang="en-US" altLang="zh-TW" sz="2800" b="1" dirty="0" smtClean="0">
                <a:latin typeface="+mj-ea"/>
                <a:ea typeface="+mj-ea"/>
              </a:rPr>
              <a:t>(quantification)-</a:t>
            </a:r>
            <a:r>
              <a:rPr lang="zh-TW" altLang="zh-TW" sz="2800" b="1" dirty="0" smtClean="0">
                <a:latin typeface="+mj-ea"/>
                <a:ea typeface="+mj-ea"/>
              </a:rPr>
              <a:t>將</a:t>
            </a:r>
            <a:r>
              <a:rPr lang="zh-TW" altLang="zh-TW" sz="2800" b="1" u="sng" dirty="0" smtClean="0">
                <a:latin typeface="+mj-ea"/>
                <a:ea typeface="+mj-ea"/>
              </a:rPr>
              <a:t>資料</a:t>
            </a:r>
            <a:r>
              <a:rPr lang="zh-TW" altLang="zh-TW" sz="2800" b="1" dirty="0" smtClean="0">
                <a:latin typeface="+mj-ea"/>
                <a:ea typeface="+mj-ea"/>
              </a:rPr>
              <a:t>轉換為</a:t>
            </a:r>
            <a:r>
              <a:rPr lang="zh-TW" altLang="zh-TW" sz="2800" b="1" u="sng" dirty="0" smtClean="0">
                <a:latin typeface="+mj-ea"/>
                <a:ea typeface="+mj-ea"/>
              </a:rPr>
              <a:t>數字格式</a:t>
            </a:r>
            <a:r>
              <a:rPr lang="zh-TW" altLang="zh-TW" sz="2800" b="1" dirty="0" smtClean="0">
                <a:latin typeface="+mj-ea"/>
                <a:ea typeface="+mj-ea"/>
              </a:rPr>
              <a:t>的</a:t>
            </a:r>
            <a:r>
              <a:rPr lang="zh-TW" altLang="zh-TW" sz="2800" b="1" u="sng" dirty="0" smtClean="0">
                <a:latin typeface="+mj-ea"/>
                <a:ea typeface="+mj-ea"/>
              </a:rPr>
              <a:t>過程</a:t>
            </a:r>
            <a:r>
              <a:rPr lang="zh-TW" altLang="zh-TW" sz="2800" b="1" dirty="0" smtClean="0">
                <a:latin typeface="+mj-ea"/>
                <a:ea typeface="+mj-ea"/>
              </a:rPr>
              <a:t>，這個過程涉及將社會科學資料轉換為機器可判讀型態</a:t>
            </a:r>
            <a:r>
              <a:rPr lang="en-US" altLang="zh-TW" sz="2800" b="1" dirty="0" smtClean="0">
                <a:latin typeface="+mj-ea"/>
                <a:ea typeface="+mj-ea"/>
              </a:rPr>
              <a:t>(</a:t>
            </a:r>
            <a:r>
              <a:rPr lang="zh-TW" altLang="zh-TW" sz="2800" b="1" dirty="0" smtClean="0">
                <a:latin typeface="+mj-ea"/>
                <a:ea typeface="+mj-ea"/>
              </a:rPr>
              <a:t>machine-readable form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zh-TW" sz="2800" b="1" dirty="0" smtClean="0">
                <a:latin typeface="+mj-ea"/>
                <a:ea typeface="+mj-ea"/>
              </a:rPr>
              <a:t>的資料，也就是一種可供電腦或類似的機器判讀與操作的資料型態。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量化資料分析的邏輯與一些技巧</a:t>
            </a:r>
            <a:r>
              <a:rPr lang="en-US" altLang="zh-TW" sz="2800" b="1" dirty="0" smtClean="0">
                <a:latin typeface="+mj-ea"/>
                <a:ea typeface="+mj-ea"/>
              </a:rPr>
              <a:t>-</a:t>
            </a:r>
            <a:r>
              <a:rPr lang="zh-TW" altLang="zh-TW" sz="2800" b="1" dirty="0" smtClean="0">
                <a:latin typeface="+mj-ea"/>
                <a:ea typeface="+mj-ea"/>
              </a:rPr>
              <a:t>從最簡單、只涉及一個變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單變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量</a:t>
            </a:r>
            <a:r>
              <a:rPr lang="zh-TW" altLang="zh-TW" sz="2800" b="1" dirty="0" smtClean="0">
                <a:latin typeface="+mj-ea"/>
                <a:ea typeface="+mj-ea"/>
              </a:rPr>
              <a:t>分析開始，再討論涉及兩個變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雙變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量</a:t>
            </a:r>
            <a:r>
              <a:rPr lang="zh-TW" altLang="zh-TW" sz="2800" b="1" dirty="0" smtClean="0">
                <a:latin typeface="+mj-ea"/>
                <a:ea typeface="+mj-ea"/>
              </a:rPr>
              <a:t>分析。</a:t>
            </a: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多變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量</a:t>
            </a:r>
            <a:r>
              <a:rPr lang="zh-TW" altLang="zh-TW" sz="2800" b="1" dirty="0" smtClean="0">
                <a:latin typeface="+mj-ea"/>
                <a:ea typeface="+mj-ea"/>
              </a:rPr>
              <a:t>分析，也就是同時檢視數個變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，如年齡、教育及歧視等。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在進行任何分析之前，我們需要先</a:t>
            </a:r>
            <a:r>
              <a:rPr lang="zh-TW" altLang="zh-TW" sz="2800" b="1" u="sng" dirty="0" smtClean="0">
                <a:latin typeface="+mj-ea"/>
                <a:ea typeface="+mj-ea"/>
              </a:rPr>
              <a:t>量化</a:t>
            </a:r>
            <a:r>
              <a:rPr lang="zh-TW" altLang="zh-TW" sz="2800" b="1" dirty="0" smtClean="0">
                <a:latin typeface="+mj-ea"/>
                <a:ea typeface="+mj-ea"/>
              </a:rPr>
              <a:t>我們的資料</a:t>
            </a:r>
            <a:r>
              <a:rPr lang="zh-TW" altLang="zh-TW" b="1" dirty="0" smtClean="0"/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(3)</a:t>
            </a:r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讀取</a:t>
            </a:r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Excel(.</a:t>
            </a:r>
            <a:r>
              <a:rPr lang="en-US" altLang="zh-TW" sz="4000" dirty="0" err="1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xls</a:t>
            </a:r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+mj-ea"/>
                <a:cs typeface="Times New Roman" pitchFamily="18" charset="0"/>
              </a:rPr>
              <a:t>讀取</a:t>
            </a:r>
            <a:r>
              <a:rPr lang="en-US" altLang="zh-TW" sz="3600" b="1" dirty="0" smtClean="0">
                <a:solidFill>
                  <a:srgbClr val="C00000"/>
                </a:solidFill>
                <a:latin typeface="+mj-ea"/>
                <a:cs typeface="Times New Roman" pitchFamily="18" charset="0"/>
              </a:rPr>
              <a:t>Excel(income.xls)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481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860032" y="3429000"/>
            <a:ext cx="7920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j-ea"/>
                <a:ea typeface="+mj-ea"/>
              </a:rPr>
              <a:t>標題</a:t>
            </a:r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860032" y="4509120"/>
            <a:ext cx="7601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  <p:cxnSp>
        <p:nvCxnSpPr>
          <p:cNvPr id="10" name="直線單箭頭接點 9"/>
          <p:cNvCxnSpPr>
            <a:stCxn id="7" idx="1"/>
          </p:cNvCxnSpPr>
          <p:nvPr/>
        </p:nvCxnSpPr>
        <p:spPr>
          <a:xfrm flipH="1" flipV="1">
            <a:off x="3203848" y="3573018"/>
            <a:ext cx="1656184" cy="560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3275856" y="4581128"/>
            <a:ext cx="1512168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2894" y="2041525"/>
            <a:ext cx="5981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242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7812360" y="4736219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6913630" y="4221088"/>
            <a:ext cx="1224136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20119" y="1784350"/>
            <a:ext cx="4667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340768"/>
            <a:ext cx="40197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67544" y="3645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按確定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331640" y="3284984"/>
            <a:ext cx="360040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364088" y="17008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出現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868144" y="2060848"/>
            <a:ext cx="144016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lvl="3" indent="-274320" algn="ctr">
              <a:buClr>
                <a:schemeClr val="accent1"/>
              </a:buClr>
              <a:buSzPct val="85000"/>
            </a:pPr>
            <a:r>
              <a:rPr lang="en-US" altLang="zh-TW" sz="40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(4)</a:t>
            </a:r>
            <a:r>
              <a:rPr lang="zh-TW" altLang="en-US" sz="40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一般文字檔</a:t>
            </a:r>
            <a:r>
              <a:rPr lang="en-US" altLang="zh-TW" sz="4000" b="1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(*.txt)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開啟文字檔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分隔符號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  <a:ea typeface="+mj-ea"/>
              </a:rPr>
              <a:t>可分為「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分隔符號</a:t>
            </a:r>
            <a:r>
              <a:rPr lang="zh-TW" altLang="en-US" b="1" dirty="0" smtClean="0">
                <a:latin typeface="+mj-ea"/>
                <a:ea typeface="+mj-ea"/>
              </a:rPr>
              <a:t>」與「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固定寬度</a:t>
            </a:r>
            <a:r>
              <a:rPr lang="zh-TW" altLang="en-US" b="1" dirty="0" smtClean="0">
                <a:latin typeface="+mj-ea"/>
                <a:ea typeface="+mj-ea"/>
              </a:rPr>
              <a:t>」二種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70906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7190" y="2655937"/>
            <a:ext cx="59721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242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7699920" y="5157192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按開</a:t>
            </a:r>
            <a:r>
              <a:rPr lang="zh-TW" altLang="en-US" dirty="0" smtClean="0"/>
              <a:t>啟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7380312" y="4806801"/>
            <a:ext cx="432048" cy="2160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95536" y="50131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檔案類型選文字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(*.txt, *.dat)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1259632" y="5157192"/>
            <a:ext cx="72008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186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1979712" y="458112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942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395536" y="692696"/>
            <a:ext cx="914400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51520" y="1844824"/>
            <a:ext cx="914400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1979712" y="458112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81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051720" y="494116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資料的量化</a:t>
            </a:r>
            <a:endParaRPr lang="zh-TW" altLang="zh-TW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+mj-ea"/>
                <a:ea typeface="+mj-ea"/>
              </a:rPr>
              <a:t>現今幾乎所有量化分析都是透過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電腦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軟體</a:t>
            </a:r>
            <a:r>
              <a:rPr lang="zh-TW" altLang="zh-TW" sz="2800" b="1" dirty="0" smtClean="0">
                <a:latin typeface="+mj-ea"/>
                <a:ea typeface="+mj-ea"/>
              </a:rPr>
              <a:t>如SPSS 與</a:t>
            </a:r>
            <a:r>
              <a:rPr lang="en-US" altLang="zh-TW" sz="2800" b="1" dirty="0" smtClean="0">
                <a:latin typeface="+mj-ea"/>
                <a:ea typeface="+mj-ea"/>
              </a:rPr>
              <a:t> Excel </a:t>
            </a:r>
            <a:r>
              <a:rPr lang="en-US" altLang="zh-TW" sz="2800" b="1" dirty="0" err="1" smtClean="0">
                <a:latin typeface="+mj-ea"/>
                <a:ea typeface="+mj-ea"/>
              </a:rPr>
              <a:t>來處理</a:t>
            </a:r>
            <a:r>
              <a:rPr lang="en-US" altLang="zh-TW" sz="2800" b="1" dirty="0" smtClean="0">
                <a:latin typeface="+mj-ea"/>
                <a:ea typeface="+mj-ea"/>
              </a:rPr>
              <a:t>。</a:t>
            </a:r>
            <a:r>
              <a:rPr lang="en-US" altLang="zh-TW" sz="2800" b="1" dirty="0" err="1" smtClean="0">
                <a:latin typeface="+mj-ea"/>
                <a:ea typeface="+mj-ea"/>
              </a:rPr>
              <a:t>要讓這些電腦</a:t>
            </a:r>
            <a:r>
              <a:rPr lang="zh-TW" altLang="en-US" sz="2800" b="1" dirty="0" smtClean="0">
                <a:latin typeface="+mj-ea"/>
                <a:ea typeface="+mj-ea"/>
              </a:rPr>
              <a:t>軟體</a:t>
            </a:r>
            <a:r>
              <a:rPr lang="en-US" altLang="zh-TW" sz="2800" b="1" dirty="0" err="1" smtClean="0">
                <a:latin typeface="+mj-ea"/>
                <a:ea typeface="+mj-ea"/>
              </a:rPr>
              <a:t>運作並發揮其</a:t>
            </a:r>
            <a:r>
              <a:rPr lang="zh-TW" altLang="zh-TW" sz="2800" b="1" dirty="0" smtClean="0">
                <a:latin typeface="+mj-ea"/>
                <a:ea typeface="+mj-ea"/>
              </a:rPr>
              <a:t>「魔力」，電腦必須能夠解讀你所蒐集的研究資料。</a:t>
            </a: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量化分析</a:t>
            </a:r>
            <a:r>
              <a:rPr lang="en-US" altLang="zh-TW" sz="2800" b="1" dirty="0" smtClean="0">
                <a:latin typeface="+mj-ea"/>
                <a:ea typeface="+mj-ea"/>
              </a:rPr>
              <a:t>(</a:t>
            </a:r>
            <a:r>
              <a:rPr lang="zh-TW" altLang="zh-TW" sz="2800" b="1" dirty="0" smtClean="0">
                <a:latin typeface="+mj-ea"/>
                <a:ea typeface="+mj-ea"/>
              </a:rPr>
              <a:t>quantitative analysis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zh-TW" sz="2800" b="1" dirty="0" smtClean="0">
                <a:latin typeface="+mj-ea"/>
                <a:ea typeface="+mj-ea"/>
              </a:rPr>
              <a:t>：將觀察所得資料以</a:t>
            </a:r>
            <a:r>
              <a:rPr lang="zh-TW" altLang="zh-TW" sz="2800" b="1" u="sng" dirty="0" smtClean="0">
                <a:latin typeface="+mj-ea"/>
                <a:ea typeface="+mj-ea"/>
              </a:rPr>
              <a:t>數字表示</a:t>
            </a:r>
            <a:r>
              <a:rPr lang="zh-TW" altLang="zh-TW" sz="2800" b="1" dirty="0" smtClean="0">
                <a:latin typeface="+mj-ea"/>
                <a:ea typeface="+mj-ea"/>
              </a:rPr>
              <a:t>與操作，以便描述與解釋該觀察所反映的現象。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72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50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2051720" y="494116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51</a:t>
            </a:fld>
            <a:endParaRPr lang="zh-TW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625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051720" y="494116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43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2699792" y="494116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719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14756"/>
            <a:ext cx="5227682" cy="369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8351912" y="4797152"/>
            <a:ext cx="792088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開啟文字檔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固定寬度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528392" cy="46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8911" y="2852936"/>
            <a:ext cx="6067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242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7668344" y="5157192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7164288" y="5085184"/>
            <a:ext cx="432048" cy="2160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95536" y="50131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檔案類型選文字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(*.txt, *.dat)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331640" y="5445224"/>
            <a:ext cx="72008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101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123728" y="4869160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625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395536" y="1052736"/>
            <a:ext cx="914400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3528" y="2204864"/>
            <a:ext cx="914400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2123728" y="4869160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81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123728" y="4869160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720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2123728" y="4869160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436096" y="263180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線條自己用手畫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>
            <a:stCxn id="9" idx="1"/>
          </p:cNvCxnSpPr>
          <p:nvPr/>
        </p:nvCxnSpPr>
        <p:spPr>
          <a:xfrm flipH="1">
            <a:off x="1043608" y="2862635"/>
            <a:ext cx="4392488" cy="20121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資料的量化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+mj-ea"/>
                <a:ea typeface="+mj-ea"/>
              </a:rPr>
              <a:t>執行量化分析時，研究人員完成蒐集資料後，常須進行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編碼</a:t>
            </a:r>
            <a:r>
              <a:rPr lang="en-US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(coding)</a:t>
            </a:r>
            <a:r>
              <a:rPr lang="zh-TW" altLang="zh-TW" sz="2800" b="1" dirty="0" smtClean="0">
                <a:latin typeface="+mj-ea"/>
                <a:ea typeface="+mj-ea"/>
              </a:rPr>
              <a:t>程序。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編碼之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目的</a:t>
            </a:r>
            <a:r>
              <a:rPr lang="zh-TW" altLang="zh-TW" sz="2800" b="1" dirty="0" smtClean="0">
                <a:latin typeface="+mj-ea"/>
                <a:ea typeface="+mj-ea"/>
              </a:rPr>
              <a:t>在</a:t>
            </a:r>
            <a:r>
              <a:rPr lang="zh-TW" altLang="zh-TW" sz="2800" b="1" u="sng" dirty="0" smtClean="0">
                <a:latin typeface="+mj-ea"/>
                <a:ea typeface="+mj-ea"/>
              </a:rPr>
              <a:t>減縮</a:t>
            </a:r>
            <a:r>
              <a:rPr lang="zh-TW" altLang="zh-TW" sz="2800" b="1" dirty="0" smtClean="0">
                <a:latin typeface="+mj-ea"/>
                <a:ea typeface="+mj-ea"/>
              </a:rPr>
              <a:t>形形色色的資訊，使之成為組成某一個變</a:t>
            </a:r>
            <a:r>
              <a:rPr lang="zh-TW" altLang="en-US" sz="2800" b="1" dirty="0" smtClean="0">
                <a:latin typeface="+mj-ea"/>
                <a:ea typeface="+mj-ea"/>
              </a:rPr>
              <a:t>數</a:t>
            </a:r>
            <a:r>
              <a:rPr lang="zh-TW" altLang="zh-TW" sz="2800" b="1" dirty="0" smtClean="0">
                <a:latin typeface="+mj-ea"/>
                <a:ea typeface="+mj-ea"/>
              </a:rPr>
              <a:t>的</a:t>
            </a:r>
            <a:r>
              <a:rPr lang="zh-TW" altLang="zh-TW" sz="2800" b="1" u="sng" dirty="0" smtClean="0">
                <a:latin typeface="+mj-ea"/>
                <a:ea typeface="+mj-ea"/>
              </a:rPr>
              <a:t>有限</a:t>
            </a:r>
            <a:r>
              <a:rPr lang="zh-TW" altLang="en-US" sz="2800" b="1" u="sng" dirty="0" smtClean="0">
                <a:latin typeface="+mj-ea"/>
                <a:ea typeface="+mj-ea"/>
              </a:rPr>
              <a:t>的</a:t>
            </a:r>
            <a:r>
              <a:rPr lang="zh-TW" altLang="zh-TW" sz="2800" b="1" u="sng" dirty="0" smtClean="0">
                <a:latin typeface="+mj-ea"/>
                <a:ea typeface="+mj-ea"/>
              </a:rPr>
              <a:t>幾個屬性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</a:p>
          <a:p>
            <a:r>
              <a:rPr lang="zh-TW" altLang="en-US" sz="2800" b="1" dirty="0" smtClean="0">
                <a:latin typeface="+mj-ea"/>
                <a:ea typeface="+mj-ea"/>
              </a:rPr>
              <a:t>例</a:t>
            </a:r>
            <a:r>
              <a:rPr lang="en-US" altLang="zh-TW" sz="2800" b="1" dirty="0" smtClean="0">
                <a:latin typeface="+mj-ea"/>
                <a:ea typeface="+mj-ea"/>
              </a:rPr>
              <a:t>: </a:t>
            </a:r>
            <a:r>
              <a:rPr lang="zh-TW" altLang="zh-TW" sz="2800" b="1" dirty="0" smtClean="0">
                <a:latin typeface="+mj-ea"/>
                <a:ea typeface="+mj-ea"/>
              </a:rPr>
              <a:t>假設調查研究人員問</a:t>
            </a:r>
            <a:r>
              <a:rPr lang="zh-TW" altLang="en-US" sz="2800" b="1" dirty="0" smtClean="0">
                <a:latin typeface="+mj-ea"/>
                <a:ea typeface="+mj-ea"/>
              </a:rPr>
              <a:t>新竹市的大學生</a:t>
            </a:r>
            <a:r>
              <a:rPr lang="zh-TW" altLang="zh-TW" sz="2800" b="1" dirty="0" smtClean="0">
                <a:latin typeface="+mj-ea"/>
                <a:ea typeface="+mj-ea"/>
              </a:rPr>
              <a:t>「你的</a:t>
            </a:r>
            <a:r>
              <a:rPr lang="zh-TW" altLang="en-US" sz="2800" b="1" dirty="0" smtClean="0">
                <a:latin typeface="+mj-ea"/>
                <a:ea typeface="+mj-ea"/>
              </a:rPr>
              <a:t>學校</a:t>
            </a:r>
            <a:r>
              <a:rPr lang="zh-TW" altLang="zh-TW" sz="2800" b="1" dirty="0" smtClean="0">
                <a:latin typeface="+mj-ea"/>
                <a:ea typeface="+mj-ea"/>
              </a:rPr>
              <a:t>為何？」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41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06234" cy="41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467544" y="980728"/>
            <a:ext cx="1296144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860032" y="980728"/>
            <a:ext cx="1296144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5868144" y="3460760"/>
            <a:ext cx="432048" cy="14401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796136" y="501317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那行按一下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41766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176464" cy="39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395536" y="908720"/>
            <a:ext cx="1296144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644008" y="908720"/>
            <a:ext cx="1296144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6084168" y="3429000"/>
            <a:ext cx="144016" cy="14401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724128" y="49411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那行按一下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530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2771800" y="4869160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63</a:t>
            </a:fld>
            <a:endParaRPr lang="zh-TW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435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2699792" y="4941168"/>
            <a:ext cx="216024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64</a:t>
            </a:fld>
            <a:endParaRPr lang="zh-TW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29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5075312" cy="359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8351912" y="4797152"/>
            <a:ext cx="792088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資料轉換</a:t>
            </a:r>
            <a:endParaRPr lang="en-US" altLang="zh-TW" sz="4000" dirty="0" smtClean="0">
              <a:solidFill>
                <a:srgbClr val="C00000"/>
              </a:solidFill>
              <a:latin typeface="+mj-ea"/>
              <a:ea typeface="+mj-ea"/>
              <a:cs typeface="Arial Unicode MS" pitchFamily="34" charset="-120"/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data</a:t>
            </a:r>
          </a:p>
          <a:p>
            <a:r>
              <a:rPr lang="en-US" altLang="zh-TW" sz="4000" dirty="0" smtClean="0">
                <a:solidFill>
                  <a:srgbClr val="C00000"/>
                </a:solidFill>
                <a:latin typeface="+mj-ea"/>
                <a:ea typeface="+mj-ea"/>
                <a:cs typeface="Arial Unicode MS" pitchFamily="34" charset="-120"/>
              </a:rPr>
              <a:t>Transformation</a:t>
            </a:r>
            <a:endParaRPr lang="en-US" altLang="zh-TW" sz="4000" dirty="0">
              <a:solidFill>
                <a:srgbClr val="C00000"/>
              </a:solidFill>
              <a:latin typeface="+mj-ea"/>
              <a:ea typeface="+mj-ea"/>
              <a:cs typeface="Arial Unicode MS" pitchFamily="34" charset="-120"/>
            </a:endParaRPr>
          </a:p>
          <a:p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DDA7-5C3C-4780-9053-D0ABF74E6D11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計算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加權平均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66</a:t>
            </a:fld>
            <a:endParaRPr lang="zh-TW" altLang="en-US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3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67544" y="45811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平均</a:t>
            </a:r>
            <a:r>
              <a:rPr lang="en-US" altLang="zh-TW" sz="2400" b="1" dirty="0" smtClean="0">
                <a:latin typeface="+mj-ea"/>
                <a:ea typeface="+mj-ea"/>
              </a:rPr>
              <a:t>=(</a:t>
            </a:r>
            <a:r>
              <a:rPr lang="zh-TW" altLang="en-US" sz="2400" b="1" dirty="0" smtClean="0">
                <a:latin typeface="+mj-ea"/>
                <a:ea typeface="+mj-ea"/>
              </a:rPr>
              <a:t>國文*</a:t>
            </a:r>
            <a:r>
              <a:rPr lang="en-US" altLang="zh-TW" sz="2400" b="1" dirty="0" smtClean="0">
                <a:latin typeface="+mj-ea"/>
                <a:ea typeface="+mj-ea"/>
              </a:rPr>
              <a:t>0.5+</a:t>
            </a:r>
            <a:r>
              <a:rPr lang="zh-TW" altLang="en-US" sz="2400" b="1" dirty="0" smtClean="0">
                <a:latin typeface="+mj-ea"/>
                <a:ea typeface="+mj-ea"/>
              </a:rPr>
              <a:t>英文*</a:t>
            </a:r>
            <a:r>
              <a:rPr lang="en-US" altLang="zh-TW" sz="2400" b="1" dirty="0" smtClean="0">
                <a:latin typeface="+mj-ea"/>
                <a:ea typeface="+mj-ea"/>
              </a:rPr>
              <a:t>0.3+</a:t>
            </a:r>
            <a:r>
              <a:rPr lang="zh-TW" altLang="en-US" sz="2400" b="1" dirty="0" smtClean="0">
                <a:latin typeface="+mj-ea"/>
                <a:ea typeface="+mj-ea"/>
              </a:rPr>
              <a:t>數學*</a:t>
            </a:r>
            <a:r>
              <a:rPr lang="en-US" altLang="zh-TW" sz="2400" b="1" dirty="0" smtClean="0">
                <a:latin typeface="+mj-ea"/>
                <a:ea typeface="+mj-ea"/>
              </a:rPr>
              <a:t>0.2)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005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77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4103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1907704" y="5661248"/>
            <a:ext cx="288032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72D5-4F0A-4312-B752-B8D13C01858C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學校：</a:t>
            </a:r>
            <a:endParaRPr lang="en-US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C00000"/>
                </a:solidFill>
              </a:rPr>
              <a:t>□ 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(1)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國立交通大學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  </a:t>
            </a:r>
          </a:p>
          <a:p>
            <a:pPr>
              <a:buNone/>
            </a:pPr>
            <a:r>
              <a:rPr lang="zh-TW" altLang="zh-TW" b="1" dirty="0" smtClean="0">
                <a:solidFill>
                  <a:srgbClr val="C00000"/>
                </a:solidFill>
              </a:rPr>
              <a:t>□ 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(2)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國立清華大學 </a:t>
            </a:r>
            <a:endParaRPr lang="en-US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C00000"/>
                </a:solidFill>
              </a:rPr>
              <a:t>□ 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(3)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國立新竹教育大學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  </a:t>
            </a:r>
            <a:endParaRPr lang="zh-TW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C00000"/>
                </a:solidFill>
              </a:rPr>
              <a:t>□ 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(4)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玄奘大學 </a:t>
            </a:r>
            <a:endParaRPr lang="en-US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C00000"/>
                </a:solidFill>
              </a:rPr>
              <a:t>□ 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(5)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元培科技大學 </a:t>
            </a:r>
            <a:endParaRPr lang="en-US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C00000"/>
                </a:solidFill>
              </a:rPr>
              <a:t>□ 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(6)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中華大學</a:t>
            </a:r>
            <a:endParaRPr lang="zh-TW" altLang="zh-TW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zh-TW" b="1" dirty="0" smtClean="0">
                <a:solidFill>
                  <a:srgbClr val="0070C0"/>
                </a:solidFill>
                <a:latin typeface="+mj-ea"/>
                <a:ea typeface="+mj-ea"/>
              </a:rPr>
              <a:t>學校：</a:t>
            </a:r>
            <a:endParaRPr lang="en-US" altLang="zh-TW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dirty="0" smtClean="0">
                <a:solidFill>
                  <a:srgbClr val="0070C0"/>
                </a:solidFill>
              </a:rPr>
              <a:t>□ </a:t>
            </a:r>
            <a:r>
              <a:rPr lang="en-US" altLang="zh-TW" b="1" dirty="0" smtClean="0">
                <a:solidFill>
                  <a:srgbClr val="0070C0"/>
                </a:solidFill>
                <a:latin typeface="+mj-ea"/>
                <a:ea typeface="+mj-ea"/>
              </a:rPr>
              <a:t>(1)</a:t>
            </a:r>
            <a:r>
              <a:rPr lang="zh-TW" altLang="zh-TW" b="1" dirty="0" smtClean="0">
                <a:solidFill>
                  <a:srgbClr val="0070C0"/>
                </a:solidFill>
                <a:latin typeface="+mj-ea"/>
                <a:ea typeface="+mj-ea"/>
              </a:rPr>
              <a:t>國立</a:t>
            </a:r>
            <a:endParaRPr lang="en-US" altLang="zh-TW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dirty="0" smtClean="0">
                <a:solidFill>
                  <a:srgbClr val="0070C0"/>
                </a:solidFill>
              </a:rPr>
              <a:t>□ </a:t>
            </a:r>
            <a:r>
              <a:rPr lang="en-US" altLang="zh-TW" b="1" dirty="0" smtClean="0">
                <a:solidFill>
                  <a:srgbClr val="0070C0"/>
                </a:solidFill>
                <a:latin typeface="+mj-ea"/>
                <a:ea typeface="+mj-ea"/>
              </a:rPr>
              <a:t>(2)</a:t>
            </a:r>
            <a:r>
              <a:rPr lang="zh-TW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私</a:t>
            </a:r>
            <a:r>
              <a:rPr lang="zh-TW" altLang="zh-TW" b="1" dirty="0" smtClean="0">
                <a:solidFill>
                  <a:srgbClr val="0070C0"/>
                </a:solidFill>
                <a:latin typeface="+mj-ea"/>
                <a:ea typeface="+mj-ea"/>
              </a:rPr>
              <a:t>立 </a:t>
            </a:r>
            <a:endParaRPr lang="en-US" altLang="zh-TW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458112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700" b="1" dirty="0" smtClean="0">
                <a:latin typeface="+mj-ea"/>
                <a:ea typeface="+mj-ea"/>
              </a:rPr>
              <a:t>可以想像會有多</a:t>
            </a:r>
            <a:r>
              <a:rPr lang="zh-TW" altLang="en-US" sz="2700" b="1" dirty="0" smtClean="0">
                <a:latin typeface="+mj-ea"/>
                <a:ea typeface="+mj-ea"/>
              </a:rPr>
              <a:t>個</a:t>
            </a:r>
            <a:r>
              <a:rPr lang="zh-TW" altLang="zh-TW" sz="2700" b="1" dirty="0" smtClean="0">
                <a:latin typeface="+mj-ea"/>
                <a:ea typeface="+mj-ea"/>
              </a:rPr>
              <a:t>不同的答案，雖然可以將每一位受訪者回答的</a:t>
            </a:r>
            <a:r>
              <a:rPr lang="zh-TW" altLang="en-US" sz="2700" b="1" dirty="0" smtClean="0">
                <a:latin typeface="+mj-ea"/>
                <a:ea typeface="+mj-ea"/>
              </a:rPr>
              <a:t>學校</a:t>
            </a:r>
            <a:r>
              <a:rPr lang="zh-TW" altLang="zh-TW" sz="2700" b="1" dirty="0" smtClean="0">
                <a:latin typeface="+mj-ea"/>
                <a:ea typeface="+mj-ea"/>
              </a:rPr>
              <a:t>都分別編碼，但是這種作法對資料分析並無幫助；因為不同的資料必須倚靠彼此擁有</a:t>
            </a:r>
            <a:r>
              <a:rPr lang="zh-TW" altLang="zh-TW" sz="2700" b="1" u="sng" dirty="0" smtClean="0">
                <a:latin typeface="+mj-ea"/>
                <a:ea typeface="+mj-ea"/>
              </a:rPr>
              <a:t>相同的屬性</a:t>
            </a:r>
            <a:r>
              <a:rPr lang="zh-TW" altLang="zh-TW" sz="2700" b="1" dirty="0" smtClean="0">
                <a:latin typeface="+mj-ea"/>
                <a:ea typeface="+mj-ea"/>
              </a:rPr>
              <a:t>，才方便分析。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572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4139952" y="2204864"/>
            <a:ext cx="914400" cy="172819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計算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總分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71</a:t>
            </a:fld>
            <a:endParaRPr lang="zh-TW" altLang="en-US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3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67544" y="45811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總分</a:t>
            </a:r>
            <a:r>
              <a:rPr lang="en-US" altLang="zh-TW" sz="2400" b="1" dirty="0" smtClean="0">
                <a:latin typeface="+mj-ea"/>
                <a:ea typeface="+mj-ea"/>
              </a:rPr>
              <a:t>=</a:t>
            </a:r>
            <a:r>
              <a:rPr lang="zh-TW" altLang="en-US" sz="2400" b="1" dirty="0" smtClean="0">
                <a:latin typeface="+mj-ea"/>
                <a:ea typeface="+mj-ea"/>
              </a:rPr>
              <a:t>國文</a:t>
            </a:r>
            <a:r>
              <a:rPr lang="en-US" altLang="zh-TW" sz="2400" b="1" dirty="0" smtClean="0">
                <a:latin typeface="+mj-ea"/>
                <a:ea typeface="+mj-ea"/>
              </a:rPr>
              <a:t>+</a:t>
            </a:r>
            <a:r>
              <a:rPr lang="zh-TW" altLang="en-US" sz="2400" b="1" dirty="0" smtClean="0">
                <a:latin typeface="+mj-ea"/>
                <a:ea typeface="+mj-ea"/>
              </a:rPr>
              <a:t>英文</a:t>
            </a:r>
            <a:r>
              <a:rPr lang="en-US" altLang="zh-TW" sz="2400" b="1" dirty="0" smtClean="0">
                <a:latin typeface="+mj-ea"/>
                <a:ea typeface="+mj-ea"/>
              </a:rPr>
              <a:t>+</a:t>
            </a:r>
            <a:r>
              <a:rPr lang="zh-TW" altLang="en-US" sz="2400" b="1" dirty="0" smtClean="0">
                <a:latin typeface="+mj-ea"/>
                <a:ea typeface="+mj-ea"/>
              </a:rPr>
              <a:t>數學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005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73</a:t>
            </a:fld>
            <a:endParaRPr lang="zh-TW" alt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53710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1907704" y="5661248"/>
            <a:ext cx="288032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74</a:t>
            </a:fld>
            <a:endParaRPr lang="zh-TW" alt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505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5076056" y="2132856"/>
            <a:ext cx="914400" cy="172819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重新編碼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調分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3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27584" y="486916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國文不及格改成及格，及格者不變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8293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34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53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3275856" y="2924944"/>
            <a:ext cx="1080120" cy="15841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355976" y="443711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舊值與新值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15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1619672" y="2924944"/>
            <a:ext cx="576064" cy="23762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資料的量化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+mj-ea"/>
                <a:ea typeface="+mj-ea"/>
              </a:rPr>
              <a:t>雖然你設計編碼架構時應配合研究分析的特殊需求，但仍應牢記一般準則；如果資料在</a:t>
            </a:r>
            <a:r>
              <a:rPr lang="zh-TW" altLang="zh-TW" sz="2800" b="1" u="sng" dirty="0" smtClean="0">
                <a:latin typeface="+mj-ea"/>
                <a:ea typeface="+mj-ea"/>
              </a:rPr>
              <a:t>編碼時盡可能地詳細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zh-TW" sz="2800" b="1" u="sng" dirty="0" smtClean="0">
                <a:latin typeface="+mj-ea"/>
                <a:ea typeface="+mj-ea"/>
              </a:rPr>
              <a:t>分析時</a:t>
            </a:r>
            <a:r>
              <a:rPr lang="zh-TW" altLang="zh-TW" sz="2800" b="1" dirty="0" smtClean="0">
                <a:latin typeface="+mj-ea"/>
                <a:ea typeface="+mj-ea"/>
              </a:rPr>
              <a:t>若無須如此詳細，則編碼類目仍</a:t>
            </a:r>
            <a:r>
              <a:rPr lang="zh-TW" altLang="zh-TW" sz="2800" b="1" u="sng" dirty="0" smtClean="0">
                <a:latin typeface="+mj-ea"/>
                <a:ea typeface="+mj-ea"/>
              </a:rPr>
              <a:t>可隨時合併</a:t>
            </a:r>
            <a:r>
              <a:rPr lang="zh-TW" altLang="zh-TW" sz="2800" b="1" dirty="0" smtClean="0">
                <a:latin typeface="+mj-ea"/>
                <a:ea typeface="+mj-ea"/>
              </a:rPr>
              <a:t>；但如果一開始就僅將資料粗略地編成較少的類目，那麼分析時就再也不可能重新編出原有的細目了。</a:t>
            </a:r>
          </a:p>
          <a:p>
            <a:r>
              <a:rPr lang="zh-TW" altLang="zh-TW" sz="2800" b="1" dirty="0" smtClean="0">
                <a:latin typeface="+mj-ea"/>
                <a:ea typeface="+mj-ea"/>
              </a:rPr>
              <a:t>為了讓選擇保留</a:t>
            </a:r>
            <a:r>
              <a:rPr lang="zh-TW" altLang="zh-TW" sz="2800" b="1" u="sng" dirty="0" smtClean="0">
                <a:latin typeface="+mj-ea"/>
                <a:ea typeface="+mj-ea"/>
              </a:rPr>
              <a:t>彈性</a:t>
            </a:r>
            <a:r>
              <a:rPr lang="zh-TW" altLang="zh-TW" sz="2800" b="1" dirty="0" smtClean="0">
                <a:latin typeface="+mj-ea"/>
                <a:ea typeface="+mj-ea"/>
              </a:rPr>
              <a:t>，資料的編碼最好能比原本計畫分析使用的更詳細一點。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53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115616" y="5301208"/>
            <a:ext cx="475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+mj-ea"/>
                <a:ea typeface="+mj-ea"/>
              </a:rPr>
              <a:t>(</a:t>
            </a:r>
            <a:r>
              <a:rPr lang="zh-TW" altLang="en-US" sz="2400" b="1" dirty="0" smtClean="0">
                <a:latin typeface="+mj-ea"/>
                <a:ea typeface="+mj-ea"/>
              </a:rPr>
              <a:t>舊值</a:t>
            </a:r>
            <a:r>
              <a:rPr lang="en-US" altLang="zh-TW" sz="2400" b="1" dirty="0" smtClean="0">
                <a:latin typeface="+mj-ea"/>
                <a:ea typeface="+mj-ea"/>
              </a:rPr>
              <a:t>)</a:t>
            </a:r>
            <a:r>
              <a:rPr lang="zh-TW" altLang="en-US" sz="2400" b="1" dirty="0" smtClean="0">
                <a:latin typeface="+mj-ea"/>
                <a:ea typeface="+mj-ea"/>
              </a:rPr>
              <a:t>最低分到</a:t>
            </a:r>
            <a:r>
              <a:rPr lang="en-US" altLang="zh-TW" sz="2400" b="1" dirty="0" smtClean="0">
                <a:latin typeface="+mj-ea"/>
                <a:ea typeface="+mj-ea"/>
              </a:rPr>
              <a:t>60</a:t>
            </a:r>
            <a:r>
              <a:rPr lang="zh-TW" altLang="en-US" sz="2400" b="1" dirty="0" smtClean="0">
                <a:latin typeface="+mj-ea"/>
                <a:ea typeface="+mj-ea"/>
              </a:rPr>
              <a:t>分</a:t>
            </a:r>
            <a:r>
              <a:rPr lang="en-US" altLang="zh-TW" sz="2400" b="1" dirty="0" smtClean="0">
                <a:latin typeface="+mj-ea"/>
                <a:ea typeface="+mj-ea"/>
                <a:sym typeface="Wingdings" pitchFamily="2" charset="2"/>
              </a:rPr>
              <a:t>(</a:t>
            </a:r>
            <a:r>
              <a:rPr lang="zh-TW" altLang="en-US" sz="2400" b="1" dirty="0" smtClean="0">
                <a:latin typeface="+mj-ea"/>
                <a:ea typeface="+mj-ea"/>
                <a:sym typeface="Wingdings" pitchFamily="2" charset="2"/>
              </a:rPr>
              <a:t>新值</a:t>
            </a:r>
            <a:r>
              <a:rPr lang="en-US" altLang="zh-TW" sz="2400" b="1" dirty="0" smtClean="0">
                <a:latin typeface="+mj-ea"/>
                <a:ea typeface="+mj-ea"/>
                <a:sym typeface="Wingdings" pitchFamily="2" charset="2"/>
              </a:rPr>
              <a:t>)60</a:t>
            </a:r>
            <a:r>
              <a:rPr lang="zh-TW" altLang="en-US" sz="2400" b="1" dirty="0" smtClean="0">
                <a:latin typeface="+mj-ea"/>
                <a:ea typeface="+mj-ea"/>
                <a:sym typeface="Wingdings" pitchFamily="2" charset="2"/>
              </a:rPr>
              <a:t>分</a:t>
            </a:r>
            <a:endParaRPr lang="zh-TW" altLang="en-US" sz="2400" b="1" dirty="0">
              <a:latin typeface="+mj-ea"/>
              <a:ea typeface="+mj-ea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923928" y="2348880"/>
            <a:ext cx="648072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323528" y="2564904"/>
            <a:ext cx="1872208" cy="62636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275856" y="548680"/>
            <a:ext cx="1872208" cy="62636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05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81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3528" y="3429000"/>
            <a:ext cx="1872208" cy="62636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203848" y="1196752"/>
            <a:ext cx="1872208" cy="36004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3923928" y="2348880"/>
            <a:ext cx="648072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15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3059832" y="4293096"/>
            <a:ext cx="360040" cy="10801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83</a:t>
            </a:fld>
            <a:endParaRPr lang="zh-TW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62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>
            <a:stCxn id="9" idx="1"/>
          </p:cNvCxnSpPr>
          <p:nvPr/>
        </p:nvCxnSpPr>
        <p:spPr>
          <a:xfrm flipH="1" flipV="1">
            <a:off x="5436096" y="2132856"/>
            <a:ext cx="1800200" cy="9509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236296" y="28529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按變更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84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72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1619672" y="3861048"/>
            <a:ext cx="72008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2267744" y="404664"/>
            <a:ext cx="1512168" cy="79208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85</a:t>
            </a:fld>
            <a:endParaRPr lang="zh-TW" alt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19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6012160" y="1916832"/>
            <a:ext cx="1296144" cy="180020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重新編碼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分組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3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403648" y="4941168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國文依據</a:t>
            </a:r>
            <a:r>
              <a:rPr lang="en-US" altLang="zh-TW" sz="2400" b="1" dirty="0" smtClean="0">
                <a:latin typeface="+mj-ea"/>
                <a:ea typeface="+mj-ea"/>
              </a:rPr>
              <a:t>0-59</a:t>
            </a:r>
            <a:r>
              <a:rPr lang="zh-TW" altLang="en-US" sz="2400" b="1" dirty="0" smtClean="0">
                <a:latin typeface="+mj-ea"/>
                <a:ea typeface="+mj-ea"/>
              </a:rPr>
              <a:t>、</a:t>
            </a:r>
            <a:r>
              <a:rPr lang="en-US" altLang="zh-TW" sz="2400" b="1" dirty="0" smtClean="0">
                <a:latin typeface="+mj-ea"/>
                <a:ea typeface="+mj-ea"/>
              </a:rPr>
              <a:t>60-79</a:t>
            </a:r>
            <a:r>
              <a:rPr lang="zh-TW" altLang="en-US" sz="2400" b="1" dirty="0" smtClean="0">
                <a:latin typeface="+mj-ea"/>
                <a:ea typeface="+mj-ea"/>
              </a:rPr>
              <a:t>、</a:t>
            </a:r>
            <a:r>
              <a:rPr lang="en-US" altLang="zh-TW" sz="2400" b="1" dirty="0" smtClean="0">
                <a:latin typeface="+mj-ea"/>
                <a:ea typeface="+mj-ea"/>
              </a:rPr>
              <a:t>80-100</a:t>
            </a:r>
            <a:r>
              <a:rPr lang="zh-TW" altLang="en-US" sz="2400" b="1" dirty="0" smtClean="0">
                <a:latin typeface="+mj-ea"/>
                <a:ea typeface="+mj-ea"/>
              </a:rPr>
              <a:t>分三組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8293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34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89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53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3275856" y="2924944"/>
            <a:ext cx="1080120" cy="15841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355976" y="443711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舊值與新值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C00000"/>
                </a:solidFill>
              </a:rPr>
              <a:t>發展編碼類</a:t>
            </a:r>
            <a:r>
              <a:rPr lang="zh-TW" altLang="en-US" b="1" dirty="0" smtClean="0">
                <a:solidFill>
                  <a:srgbClr val="C00000"/>
                </a:solidFill>
              </a:rPr>
              <a:t>別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altLang="zh-TW" sz="2800" b="1" dirty="0" smtClean="0">
                <a:latin typeface="+mj-ea"/>
                <a:ea typeface="+mj-ea"/>
              </a:rPr>
              <a:t>編碼過程有兩種基本途徑。</a:t>
            </a:r>
          </a:p>
          <a:p>
            <a:pPr>
              <a:spcBef>
                <a:spcPts val="0"/>
              </a:spcBef>
            </a:pPr>
            <a:r>
              <a:rPr lang="en-US" altLang="zh-TW" sz="2800" b="1" dirty="0" smtClean="0">
                <a:latin typeface="+mj-ea"/>
                <a:ea typeface="+mj-ea"/>
              </a:rPr>
              <a:t>1.</a:t>
            </a:r>
            <a:r>
              <a:rPr lang="zh-TW" altLang="zh-TW" sz="2800" b="1" dirty="0" smtClean="0">
                <a:latin typeface="+mj-ea"/>
                <a:ea typeface="+mj-ea"/>
              </a:rPr>
              <a:t>你可以從一個已發展得相當良好的「編碼架構」</a:t>
            </a:r>
            <a:r>
              <a:rPr lang="en-US" altLang="zh-TW" sz="2800" b="1" dirty="0" smtClean="0">
                <a:latin typeface="+mj-ea"/>
                <a:ea typeface="+mj-ea"/>
              </a:rPr>
              <a:t>(coding scheme)</a:t>
            </a:r>
            <a:r>
              <a:rPr lang="en-US" altLang="zh-TW" sz="2800" b="1" dirty="0" err="1" smtClean="0">
                <a:latin typeface="+mj-ea"/>
                <a:ea typeface="+mj-ea"/>
              </a:rPr>
              <a:t>開始</a:t>
            </a:r>
            <a:r>
              <a:rPr lang="en-US" altLang="zh-TW" sz="2800" b="1" dirty="0" smtClean="0">
                <a:latin typeface="+mj-ea"/>
                <a:ea typeface="+mj-ea"/>
              </a:rPr>
              <a:t>。</a:t>
            </a:r>
          </a:p>
          <a:p>
            <a:pPr>
              <a:spcBef>
                <a:spcPts val="0"/>
              </a:spcBef>
            </a:pPr>
            <a:r>
              <a:rPr lang="zh-TW" altLang="zh-TW" sz="2800" b="1" dirty="0" smtClean="0">
                <a:latin typeface="+mj-ea"/>
                <a:ea typeface="+mj-ea"/>
              </a:rPr>
              <a:t>選擇這個方式，可能因為它</a:t>
            </a:r>
            <a:r>
              <a:rPr lang="zh-TW" altLang="zh-TW" sz="2800" b="1" u="sng" dirty="0" smtClean="0">
                <a:latin typeface="+mj-ea"/>
                <a:ea typeface="+mj-ea"/>
              </a:rPr>
              <a:t>適合你的研究目的</a:t>
            </a:r>
            <a:r>
              <a:rPr lang="zh-TW" altLang="zh-TW" sz="2800" b="1" dirty="0" smtClean="0">
                <a:latin typeface="+mj-ea"/>
                <a:ea typeface="+mj-ea"/>
              </a:rPr>
              <a:t>；或者你也可利用</a:t>
            </a:r>
            <a:r>
              <a:rPr lang="zh-TW" altLang="zh-TW" sz="2800" b="1" u="sng" dirty="0" smtClean="0">
                <a:latin typeface="+mj-ea"/>
                <a:ea typeface="+mj-ea"/>
              </a:rPr>
              <a:t>既有的</a:t>
            </a:r>
            <a:r>
              <a:rPr lang="zh-TW" altLang="zh-TW" sz="2800" b="1" dirty="0" smtClean="0">
                <a:latin typeface="+mj-ea"/>
                <a:ea typeface="+mj-ea"/>
              </a:rPr>
              <a:t>職業編碼架構，以便能將研究發現</a:t>
            </a:r>
            <a:r>
              <a:rPr lang="zh-TW" altLang="zh-TW" sz="2800" b="1" u="sng" dirty="0" smtClean="0">
                <a:latin typeface="+mj-ea"/>
                <a:ea typeface="+mj-ea"/>
              </a:rPr>
              <a:t>與之前</a:t>
            </a:r>
            <a:r>
              <a:rPr lang="zh-TW" altLang="zh-TW" sz="2800" b="1" dirty="0" smtClean="0">
                <a:latin typeface="+mj-ea"/>
                <a:ea typeface="+mj-ea"/>
              </a:rPr>
              <a:t>的研究相</a:t>
            </a:r>
            <a:r>
              <a:rPr lang="zh-TW" altLang="zh-TW" sz="2800" b="1" u="sng" dirty="0" smtClean="0">
                <a:latin typeface="+mj-ea"/>
                <a:ea typeface="+mj-ea"/>
              </a:rPr>
              <a:t>比較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endParaRPr lang="zh-TW" altLang="zh-TW" sz="2800" b="1" dirty="0" smtClean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 smtClean="0">
                <a:latin typeface="+mj-ea"/>
                <a:ea typeface="+mj-ea"/>
              </a:rPr>
              <a:t>2.</a:t>
            </a:r>
            <a:r>
              <a:rPr lang="zh-TW" altLang="zh-TW" sz="2800" b="1" dirty="0" smtClean="0">
                <a:latin typeface="+mj-ea"/>
                <a:ea typeface="+mj-ea"/>
              </a:rPr>
              <a:t>是從所蒐集到的資料中建立新的「代碼」</a:t>
            </a:r>
            <a:r>
              <a:rPr lang="en-US" altLang="zh-TW" sz="2800" b="1" dirty="0" smtClean="0">
                <a:latin typeface="+mj-ea"/>
                <a:ea typeface="+mj-ea"/>
              </a:rPr>
              <a:t>(codes)。</a:t>
            </a:r>
          </a:p>
          <a:p>
            <a:pPr>
              <a:spcBef>
                <a:spcPts val="0"/>
              </a:spcBef>
            </a:pPr>
            <a:r>
              <a:rPr lang="zh-TW" altLang="zh-TW" sz="2800" b="1" dirty="0" smtClean="0">
                <a:latin typeface="+mj-ea"/>
                <a:ea typeface="+mj-ea"/>
              </a:rPr>
              <a:t>在編碼過程中，你可能會發現自己在修訂編碼類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。無論如何，只要你修改了類</a:t>
            </a:r>
            <a:r>
              <a:rPr lang="zh-TW" altLang="en-US" sz="2800" b="1" dirty="0" smtClean="0">
                <a:latin typeface="+mj-ea"/>
                <a:ea typeface="+mj-ea"/>
              </a:rPr>
              <a:t>別</a:t>
            </a:r>
            <a:r>
              <a:rPr lang="zh-TW" altLang="zh-TW" sz="2800" b="1" dirty="0" smtClean="0">
                <a:latin typeface="+mj-ea"/>
                <a:ea typeface="+mj-ea"/>
              </a:rPr>
              <a:t>清單，你就必須回頭檢視已編碼的資料，看看修改得是否合宜。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90</a:t>
            </a:fld>
            <a:endParaRPr lang="zh-TW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437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3923928" y="2348880"/>
            <a:ext cx="648072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179512" y="1700808"/>
            <a:ext cx="2088232" cy="108012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75856" y="548680"/>
            <a:ext cx="1872208" cy="62636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91</a:t>
            </a:fld>
            <a:endParaRPr lang="zh-TW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34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3923928" y="2348880"/>
            <a:ext cx="648072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179512" y="1700808"/>
            <a:ext cx="2088232" cy="108012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75856" y="548680"/>
            <a:ext cx="1872208" cy="62636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92</a:t>
            </a:fld>
            <a:endParaRPr lang="zh-TW" alt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342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H="1" flipV="1">
            <a:off x="3923928" y="2348880"/>
            <a:ext cx="648072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179512" y="1700808"/>
            <a:ext cx="2088232" cy="108012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275856" y="548680"/>
            <a:ext cx="1872208" cy="62636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93</a:t>
            </a:fld>
            <a:endParaRPr lang="zh-TW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877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3059832" y="4293096"/>
            <a:ext cx="360040" cy="10801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94</a:t>
            </a:fld>
            <a:endParaRPr lang="zh-TW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150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>
            <a:stCxn id="8" idx="1"/>
          </p:cNvCxnSpPr>
          <p:nvPr/>
        </p:nvCxnSpPr>
        <p:spPr>
          <a:xfrm flipH="1" flipV="1">
            <a:off x="5436096" y="2132856"/>
            <a:ext cx="1800200" cy="9509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236296" y="28529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按變更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95</a:t>
            </a:fld>
            <a:endParaRPr lang="zh-TW" alt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7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1619672" y="3861048"/>
            <a:ext cx="72008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2267744" y="404664"/>
            <a:ext cx="1512168" cy="79208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96</a:t>
            </a:fld>
            <a:endParaRPr lang="zh-TW" alt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2296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7164288" y="2132856"/>
            <a:ext cx="1296144" cy="180020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重新編碼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反向題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97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正向問題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反向問題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往往會同時出現在一張問卷中，由於會造成答案編碼的不一致，故必須進行轉換。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sz="2800" b="1" dirty="0" smtClean="0">
              <a:latin typeface="+mj-ea"/>
              <a:ea typeface="+mj-ea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31526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907704" y="40466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紅色是反向題</a:t>
            </a:r>
            <a:endParaRPr lang="zh-TW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  <a:latin typeface="+mj-ea"/>
              </a:rPr>
              <a:t>2.  </a:t>
            </a:r>
            <a:r>
              <a:rPr lang="zh-TW" altLang="zh-TW" sz="3600" b="1" dirty="0" smtClean="0">
                <a:solidFill>
                  <a:srgbClr val="C00000"/>
                </a:solidFill>
                <a:latin typeface="+mj-ea"/>
              </a:rPr>
              <a:t>我並沒有特別喜愛運動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2014/12/7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39BD-6D61-4DFE-922F-7CBF9DF9EB54}" type="slidenum">
              <a:rPr lang="zh-TW" altLang="en-US" smtClean="0"/>
              <a:pPr/>
              <a:t>99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433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429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55776" y="1268760"/>
            <a:ext cx="792088" cy="48245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12160" y="1268760"/>
            <a:ext cx="792088" cy="48245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8854</TotalTime>
  <Words>2149</Words>
  <Application>Microsoft Office PowerPoint</Application>
  <PresentationFormat>如螢幕大小 (4:3)</PresentationFormat>
  <Paragraphs>519</Paragraphs>
  <Slides>113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14" baseType="lpstr">
      <vt:lpstr>市鎮</vt:lpstr>
      <vt:lpstr>市場調查與分析 Marketing Research and Analysis</vt:lpstr>
      <vt:lpstr>Chapter 8</vt:lpstr>
      <vt:lpstr>PowerPoint 簡報</vt:lpstr>
      <vt:lpstr>導言</vt:lpstr>
      <vt:lpstr>資料的量化</vt:lpstr>
      <vt:lpstr>資料的量化</vt:lpstr>
      <vt:lpstr>PowerPoint 簡報</vt:lpstr>
      <vt:lpstr>資料的量化</vt:lpstr>
      <vt:lpstr>發展編碼類別</vt:lpstr>
      <vt:lpstr>學生關心的問題編碼為「學術」類與「非學術」類</vt:lpstr>
      <vt:lpstr>非學術性問題編碼為「行政」或「設施」類</vt:lpstr>
      <vt:lpstr>發展編碼類別</vt:lpstr>
      <vt:lpstr>編碼簿及其功能</vt:lpstr>
      <vt:lpstr>編碼簿的內容</vt:lpstr>
      <vt:lpstr>編碼簿範例</vt:lpstr>
      <vt:lpstr>編碼範例</vt:lpstr>
      <vt:lpstr>PowerPoint 簡報</vt:lpstr>
      <vt:lpstr>SPSS啟動</vt:lpstr>
      <vt:lpstr>PowerPoint 簡報</vt:lpstr>
      <vt:lpstr>資料編輯視窗</vt:lpstr>
      <vt:lpstr>PowerPoint 簡報</vt:lpstr>
      <vt:lpstr>PowerPoint 簡報</vt:lpstr>
      <vt:lpstr>PowerPoint 簡報</vt:lpstr>
      <vt:lpstr>定義變數</vt:lpstr>
      <vt:lpstr>變數檢視</vt:lpstr>
      <vt:lpstr>變數檢視</vt:lpstr>
      <vt:lpstr>變數值及名稱的設定</vt:lpstr>
      <vt:lpstr>遺漏值的設定</vt:lpstr>
      <vt:lpstr>測量尺度設定</vt:lpstr>
      <vt:lpstr>PowerPoint 簡報</vt:lpstr>
      <vt:lpstr>輸入資料</vt:lpstr>
      <vt:lpstr>檔案儲存</vt:lpstr>
      <vt:lpstr>存檔</vt:lpstr>
      <vt:lpstr>PowerPoint 簡報</vt:lpstr>
      <vt:lpstr>開啟-資料</vt:lpstr>
      <vt:lpstr>PowerPoint 簡報</vt:lpstr>
      <vt:lpstr>PowerPoint 簡報</vt:lpstr>
      <vt:lpstr>PowerPoint 簡報</vt:lpstr>
      <vt:lpstr>PowerPoint 簡報</vt:lpstr>
      <vt:lpstr>PowerPoint 簡報</vt:lpstr>
      <vt:lpstr>讀取Excel(income.xls)</vt:lpstr>
      <vt:lpstr>PowerPoint 簡報</vt:lpstr>
      <vt:lpstr>PowerPoint 簡報</vt:lpstr>
      <vt:lpstr>PowerPoint 簡報</vt:lpstr>
      <vt:lpstr>開啟文字檔(分隔符號)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開啟文字檔(固定寬度)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計算(加權平均)</vt:lpstr>
      <vt:lpstr>PowerPoint 簡報</vt:lpstr>
      <vt:lpstr>PowerPoint 簡報</vt:lpstr>
      <vt:lpstr>PowerPoint 簡報</vt:lpstr>
      <vt:lpstr>PowerPoint 簡報</vt:lpstr>
      <vt:lpstr>計算(總分)</vt:lpstr>
      <vt:lpstr>PowerPoint 簡報</vt:lpstr>
      <vt:lpstr>PowerPoint 簡報</vt:lpstr>
      <vt:lpstr>PowerPoint 簡報</vt:lpstr>
      <vt:lpstr>重新編碼(調分)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重新編碼(分組)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重新編碼(反向題)</vt:lpstr>
      <vt:lpstr>PowerPoint 簡報</vt:lpstr>
      <vt:lpstr>2.  我並沒有特別喜愛運動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選擇觀察值</vt:lpstr>
      <vt:lpstr>PowerPoint 簡報</vt:lpstr>
      <vt:lpstr>PowerPoint 簡報</vt:lpstr>
      <vt:lpstr>PowerPoint 簡報</vt:lpstr>
      <vt:lpstr>PowerPoint 簡報</vt:lpstr>
      <vt:lpstr>PowerPoint 簡報</vt:lpstr>
      <vt:lpstr>付出最多的人，也是收穫最多的人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研究方法 Research Methodology</dc:title>
  <dc:creator>chilo</dc:creator>
  <cp:lastModifiedBy>chilo</cp:lastModifiedBy>
  <cp:revision>832</cp:revision>
  <dcterms:created xsi:type="dcterms:W3CDTF">2013-08-22T13:51:47Z</dcterms:created>
  <dcterms:modified xsi:type="dcterms:W3CDTF">2014-12-07T00:26:24Z</dcterms:modified>
</cp:coreProperties>
</file>