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9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6" r:id="rId14"/>
    <p:sldId id="299" r:id="rId15"/>
    <p:sldId id="297" r:id="rId16"/>
    <p:sldId id="298" r:id="rId17"/>
    <p:sldId id="26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1A5FD-333E-4C27-853D-B92CF33DA532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EC2CA-0926-4957-A177-01184F4A95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08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EC2CA-0926-4957-A177-01184F4A953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29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EE45-70B4-4B1A-94CC-ABF079F5EE7A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9180-DBB2-40B8-9418-08DDE21344F6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D204-6A3D-478E-8E41-2DD5D0260F37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7F5F-F624-4006-8596-6CCAD459D92B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5357-BF51-43AA-A6AF-81A20CA32D4B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DB7C-9DA3-4E35-9ACA-63D2AE129536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1C5F-D477-4F1A-8372-A610D71D446F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1210-AC7C-4306-974A-33F5C6BA5795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204C-4DE2-4CE8-98E0-ECC1A0324766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945B-16A8-4BCE-92C6-CAE7A7560E16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06E7-322E-47A5-B2AA-CF486E847ED2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3F763A-B7DE-4666-871F-BF534DB60523}" type="datetime1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類別資料分析</a:t>
            </a:r>
            <a:r>
              <a:rPr lang="en-US" altLang="zh-TW" sz="3200" b="1" dirty="0">
                <a:latin typeface="+mj-ea"/>
              </a:rPr>
              <a:t>(Categorical Data Analysis</a:t>
            </a:r>
            <a:r>
              <a:rPr lang="en-US" altLang="zh-TW" sz="3200" b="1" dirty="0" smtClean="0">
                <a:latin typeface="+mj-ea"/>
              </a:rPr>
              <a:t>)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486600" cy="1752600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</a:t>
            </a:r>
            <a:r>
              <a:rPr lang="zh-TW" altLang="en-US" b="1" dirty="0">
                <a:latin typeface="+mj-ea"/>
                <a:ea typeface="+mj-ea"/>
              </a:rPr>
              <a:t>簡介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60032" y="587727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中華大學餐旅管理系羅琪老師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注意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2800" b="1" dirty="0" smtClean="0">
                <a:latin typeface="+mj-ea"/>
              </a:rPr>
              <a:t>年齡、收入 </a:t>
            </a:r>
            <a:r>
              <a:rPr lang="en-US" altLang="zh-TW" sz="2800" b="1" dirty="0" smtClean="0">
                <a:latin typeface="+mj-ea"/>
              </a:rPr>
              <a:t>…</a:t>
            </a:r>
            <a:r>
              <a:rPr lang="zh-TW" altLang="en-US" sz="2800" b="1" dirty="0" smtClean="0">
                <a:latin typeface="+mj-ea"/>
              </a:rPr>
              <a:t>等變數應該是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連續</a:t>
            </a:r>
            <a:r>
              <a:rPr lang="zh-TW" altLang="en-US" sz="2800" b="1" dirty="0" smtClean="0">
                <a:latin typeface="+mj-ea"/>
              </a:rPr>
              <a:t>的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定量</a:t>
            </a:r>
            <a:r>
              <a:rPr lang="zh-TW" altLang="en-US" sz="2800" b="1" dirty="0" smtClean="0">
                <a:latin typeface="+mj-ea"/>
              </a:rPr>
              <a:t>變數</a:t>
            </a:r>
            <a:endParaRPr lang="en-US" altLang="zh-TW" sz="2800" b="1" dirty="0" smtClean="0">
              <a:latin typeface="+mj-ea"/>
            </a:endParaRPr>
          </a:p>
          <a:p>
            <a:r>
              <a:rPr lang="zh-TW" altLang="en-US" sz="2800" b="1" dirty="0" smtClean="0">
                <a:latin typeface="+mj-ea"/>
              </a:rPr>
              <a:t>但有時做問卷時，為了隱私或方便，常將年齡、收入分組，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分組後</a:t>
            </a:r>
            <a:r>
              <a:rPr lang="zh-TW" altLang="en-US" sz="2800" b="1" dirty="0" smtClean="0">
                <a:latin typeface="+mj-ea"/>
              </a:rPr>
              <a:t>變數成為是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定性</a:t>
            </a:r>
            <a:r>
              <a:rPr lang="zh-TW" altLang="en-US" sz="2800" b="1" dirty="0" smtClean="0">
                <a:latin typeface="+mj-ea"/>
              </a:rPr>
              <a:t>變數</a:t>
            </a:r>
            <a:endParaRPr lang="en-US" altLang="zh-TW" sz="2800" b="1" dirty="0" smtClean="0">
              <a:latin typeface="+mj-ea"/>
            </a:endParaRPr>
          </a:p>
          <a:p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例</a:t>
            </a:r>
            <a:r>
              <a:rPr lang="en-US" altLang="zh-TW" sz="2800" b="1" dirty="0" smtClean="0">
                <a:latin typeface="+mj-ea"/>
              </a:rPr>
              <a:t>: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收縮壓</a:t>
            </a:r>
            <a:r>
              <a:rPr lang="en-US" altLang="zh-TW" sz="2800" b="1" dirty="0" smtClean="0">
                <a:latin typeface="+mj-ea"/>
              </a:rPr>
              <a:t>(&lt;127, 127-146, &gt;146)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年齡</a:t>
            </a:r>
            <a:r>
              <a:rPr lang="en-US" altLang="zh-TW" sz="2800" b="1" dirty="0" smtClean="0">
                <a:latin typeface="+mj-ea"/>
              </a:rPr>
              <a:t>(&lt;20</a:t>
            </a:r>
            <a:r>
              <a:rPr lang="zh-TW" altLang="en-US" sz="2800" b="1" dirty="0" smtClean="0">
                <a:latin typeface="+mj-ea"/>
              </a:rPr>
              <a:t>歲</a:t>
            </a:r>
            <a:r>
              <a:rPr lang="en-US" altLang="zh-TW" sz="2800" b="1" dirty="0" smtClean="0">
                <a:latin typeface="+mj-ea"/>
              </a:rPr>
              <a:t>, 20-40</a:t>
            </a:r>
            <a:r>
              <a:rPr lang="zh-TW" altLang="en-US" sz="2800" b="1" dirty="0" smtClean="0">
                <a:latin typeface="+mj-ea"/>
              </a:rPr>
              <a:t>歲</a:t>
            </a:r>
            <a:r>
              <a:rPr lang="en-US" altLang="zh-TW" sz="2800" b="1" dirty="0" smtClean="0">
                <a:latin typeface="+mj-ea"/>
              </a:rPr>
              <a:t>, &gt;40</a:t>
            </a:r>
            <a:r>
              <a:rPr lang="zh-TW" altLang="en-US" sz="2800" b="1" dirty="0" smtClean="0">
                <a:latin typeface="+mj-ea"/>
              </a:rPr>
              <a:t>歲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膽固醇</a:t>
            </a:r>
            <a:r>
              <a:rPr lang="en-US" altLang="zh-TW" sz="2800" b="1" dirty="0" smtClean="0">
                <a:latin typeface="+mj-ea"/>
              </a:rPr>
              <a:t>(&lt;200, 200-219, 220-259, &gt;259)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7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n-ea"/>
                <a:ea typeface="+mn-ea"/>
              </a:rPr>
              <a:t>統計模式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ea typeface="+mn-ea"/>
              </a:rPr>
              <a:t>(Statistical Models)</a:t>
            </a:r>
            <a:endParaRPr lang="zh-TW" alt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反應變數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(response variable), </a:t>
            </a:r>
          </a:p>
          <a:p>
            <a:pPr marL="0" indent="0"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因變數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(dependent variable)</a:t>
            </a:r>
          </a:p>
          <a:p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x</a:t>
            </a:r>
            <a:r>
              <a:rPr lang="en-US" altLang="zh-TW" sz="2800" b="1" baseline="-25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…, </a:t>
            </a:r>
            <a:r>
              <a:rPr lang="en-US" altLang="zh-TW" sz="2800" b="1" dirty="0" err="1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800" b="1" baseline="-25000" dirty="0" err="1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解釋變數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(explanatory variables),</a:t>
            </a:r>
          </a:p>
          <a:p>
            <a:pPr marL="0" indent="0">
              <a:buNone/>
            </a:pPr>
            <a:r>
              <a:rPr lang="en-US" altLang="zh-TW" sz="2800" b="1" baseline="-2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自變數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(independent variables)</a:t>
            </a:r>
          </a:p>
          <a:p>
            <a:pPr marL="0" indent="0">
              <a:buNone/>
            </a:pP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統計模式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用來分析</a:t>
            </a:r>
            <a:r>
              <a:rPr lang="zh-TW" altLang="en-US" sz="2800" b="1" dirty="0">
                <a:latin typeface="微軟正黑體" panose="020B0604030504040204" pitchFamily="34" charset="-120"/>
              </a:rPr>
              <a:t>反應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變數如何被</a:t>
            </a:r>
            <a:r>
              <a:rPr lang="zh-TW" altLang="en-US" sz="2800" b="1" dirty="0">
                <a:latin typeface="微軟正黑體" panose="020B0604030504040204" pitchFamily="34" charset="-120"/>
              </a:rPr>
              <a:t>解釋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變數所影響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10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統計模式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217577"/>
              </p:ext>
            </p:extLst>
          </p:nvPr>
        </p:nvGraphicFramePr>
        <p:xfrm>
          <a:off x="435257" y="1628800"/>
          <a:ext cx="8229600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424"/>
                <a:gridCol w="648072"/>
                <a:gridCol w="3240360"/>
                <a:gridCol w="3610744"/>
              </a:tblGrid>
              <a:tr h="668118"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x</a:t>
                      </a:r>
                      <a:r>
                        <a:rPr lang="en-US" altLang="zh-TW" sz="2400" b="1" baseline="-25000" dirty="0" smtClean="0">
                          <a:latin typeface="微軟正黑體" panose="020B0604030504040204" pitchFamily="34" charset="-120"/>
                          <a:ea typeface="+mn-ea"/>
                        </a:rPr>
                        <a:t>1</a:t>
                      </a:r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, x</a:t>
                      </a:r>
                      <a:r>
                        <a:rPr lang="en-US" altLang="zh-TW" sz="2400" b="1" baseline="-25000" dirty="0" smtClean="0">
                          <a:latin typeface="微軟正黑體" panose="020B0604030504040204" pitchFamily="34" charset="-120"/>
                          <a:ea typeface="+mn-ea"/>
                        </a:rPr>
                        <a:t>2</a:t>
                      </a:r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, …, </a:t>
                      </a:r>
                      <a:r>
                        <a:rPr lang="en-US" altLang="zh-TW" sz="2400" b="1" dirty="0" err="1" smtClean="0">
                          <a:latin typeface="微軟正黑體" panose="020B0604030504040204" pitchFamily="34" charset="-120"/>
                          <a:ea typeface="+mn-ea"/>
                        </a:rPr>
                        <a:t>x</a:t>
                      </a:r>
                      <a:r>
                        <a:rPr lang="en-US" altLang="zh-TW" sz="2400" b="1" baseline="-25000" dirty="0" err="1" smtClean="0">
                          <a:latin typeface="微軟正黑體" panose="020B0604030504040204" pitchFamily="34" charset="-120"/>
                          <a:ea typeface="+mn-ea"/>
                        </a:rPr>
                        <a:t>k</a:t>
                      </a:r>
                      <a:r>
                        <a:rPr lang="zh-TW" altLang="en-US" sz="2400" b="1" baseline="0" dirty="0" smtClean="0">
                          <a:latin typeface="微軟正黑體" panose="020B0604030504040204" pitchFamily="34" charset="-120"/>
                          <a:ea typeface="+mn-ea"/>
                        </a:rPr>
                        <a:t> </a:t>
                      </a: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解釋變數</a:t>
                      </a:r>
                      <a:endParaRPr lang="zh-TW" altLang="en-US" sz="24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05179"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/>
                        <a:t>類別變數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定量變數或混和</a:t>
                      </a:r>
                      <a:endParaRPr lang="zh-TW" alt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760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Y</a:t>
                      </a: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反應</a:t>
                      </a:r>
                      <a:endParaRPr lang="en-US" altLang="zh-TW" sz="2400" b="1" dirty="0" smtClean="0">
                        <a:latin typeface="微軟正黑體" panose="020B0604030504040204" pitchFamily="34" charset="-120"/>
                        <a:ea typeface="+mn-ea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+mn-ea"/>
                        </a:rPr>
                        <a:t>變數</a:t>
                      </a:r>
                      <a:endParaRPr lang="zh-TW" altLang="en-US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類別</a:t>
                      </a:r>
                      <a:endParaRPr lang="en-US" altLang="zh-TW" sz="2400" b="1" dirty="0" smtClean="0"/>
                    </a:p>
                    <a:p>
                      <a:pPr algn="ctr"/>
                      <a:r>
                        <a:rPr lang="zh-TW" altLang="en-US" sz="2400" b="1" dirty="0" smtClean="0"/>
                        <a:t>變數</a:t>
                      </a:r>
                      <a:endParaRPr lang="zh-TW" alt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Contingency Table</a:t>
                      </a:r>
                    </a:p>
                    <a:p>
                      <a:r>
                        <a:rPr lang="zh-TW" altLang="en-US" sz="2400" dirty="0" smtClean="0"/>
                        <a:t>列聯表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Log-linear Model</a:t>
                      </a:r>
                      <a:r>
                        <a:rPr lang="en-US" altLang="zh-TW" sz="24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aseline="0" dirty="0" smtClean="0"/>
                        <a:t>對數線性模式</a:t>
                      </a:r>
                      <a:endParaRPr lang="en-US" altLang="zh-TW" sz="2400" baseline="0" dirty="0" smtClean="0"/>
                    </a:p>
                    <a:p>
                      <a:r>
                        <a:rPr lang="en-US" altLang="zh-TW" sz="2400" baseline="0" dirty="0" smtClean="0"/>
                        <a:t>Logit Model</a:t>
                      </a:r>
                    </a:p>
                    <a:p>
                      <a:r>
                        <a:rPr lang="zh-TW" altLang="en-US" sz="2400" baseline="0" dirty="0" smtClean="0"/>
                        <a:t>羅吉斯迴歸模式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760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定量</a:t>
                      </a:r>
                      <a:endParaRPr lang="en-US" altLang="zh-TW" sz="2400" b="1" dirty="0" smtClean="0"/>
                    </a:p>
                    <a:p>
                      <a:pPr algn="ctr"/>
                      <a:r>
                        <a:rPr lang="zh-TW" altLang="en-US" sz="2400" b="1" dirty="0" smtClean="0"/>
                        <a:t>變數</a:t>
                      </a:r>
                      <a:endParaRPr lang="zh-TW" alt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ANOVA Model</a:t>
                      </a:r>
                    </a:p>
                    <a:p>
                      <a:r>
                        <a:rPr lang="zh-TW" altLang="en-US" sz="2400" dirty="0" smtClean="0"/>
                        <a:t>變異數分析模式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Regression Model</a:t>
                      </a:r>
                    </a:p>
                    <a:p>
                      <a:r>
                        <a:rPr lang="zh-TW" altLang="en-US" sz="2400" dirty="0" smtClean="0"/>
                        <a:t>迴歸分析模式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67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統計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模式範例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</a:rPr>
              <a:t>列聯表</a:t>
            </a:r>
          </a:p>
          <a:p>
            <a:r>
              <a:rPr lang="en-US" altLang="zh-TW" sz="2800" b="1" dirty="0" smtClean="0"/>
              <a:t>Y-</a:t>
            </a:r>
            <a:r>
              <a:rPr lang="zh-TW" altLang="en-US" sz="2800" b="1" dirty="0" smtClean="0"/>
              <a:t>是否曾接受乳房攝影</a:t>
            </a:r>
            <a:r>
              <a:rPr lang="en-US" altLang="zh-TW" sz="2800" b="1" dirty="0" smtClean="0"/>
              <a:t>(1-</a:t>
            </a:r>
            <a:r>
              <a:rPr lang="zh-TW" altLang="en-US" sz="2800" b="1" dirty="0" smtClean="0"/>
              <a:t>是</a:t>
            </a:r>
            <a:r>
              <a:rPr lang="en-US" altLang="zh-TW" sz="2800" b="1" dirty="0" smtClean="0"/>
              <a:t>, 0-</a:t>
            </a:r>
            <a:r>
              <a:rPr lang="zh-TW" altLang="en-US" sz="2800" b="1" dirty="0" smtClean="0"/>
              <a:t>否</a:t>
            </a:r>
            <a:r>
              <a:rPr lang="en-US" altLang="zh-TW" sz="2800" b="1" dirty="0" smtClean="0"/>
              <a:t>)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1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篩檢年齡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(30-34, 35-39, &gt;=40) 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2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是否有定期自我檢查乳房</a:t>
            </a:r>
            <a:r>
              <a:rPr lang="en-US" altLang="zh-TW" sz="2800" b="1" dirty="0"/>
              <a:t>(1-</a:t>
            </a:r>
            <a:r>
              <a:rPr lang="zh-TW" altLang="en-US" sz="2800" b="1" dirty="0"/>
              <a:t>是</a:t>
            </a:r>
            <a:r>
              <a:rPr lang="en-US" altLang="zh-TW" sz="2800" b="1" dirty="0"/>
              <a:t>, 0-</a:t>
            </a:r>
            <a:r>
              <a:rPr lang="zh-TW" altLang="en-US" sz="2800" b="1" dirty="0"/>
              <a:t>否</a:t>
            </a:r>
            <a:r>
              <a:rPr lang="en-US" altLang="zh-TW" sz="2800" b="1" dirty="0"/>
              <a:t>)</a:t>
            </a:r>
          </a:p>
          <a:p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7316997" y="205169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類別變數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單箭頭接點 5"/>
          <p:cNvCxnSpPr>
            <a:stCxn id="11" idx="1"/>
          </p:cNvCxnSpPr>
          <p:nvPr/>
        </p:nvCxnSpPr>
        <p:spPr>
          <a:xfrm flipH="1" flipV="1">
            <a:off x="6308731" y="2867745"/>
            <a:ext cx="1160666" cy="4239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4" idx="1"/>
          </p:cNvCxnSpPr>
          <p:nvPr/>
        </p:nvCxnSpPr>
        <p:spPr>
          <a:xfrm flipH="1" flipV="1">
            <a:off x="6236877" y="2282524"/>
            <a:ext cx="1080120" cy="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6948264" y="3041049"/>
            <a:ext cx="521133" cy="36699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7469397" y="267930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類別變數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914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統計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模式範例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</a:rPr>
              <a:t>羅</a:t>
            </a:r>
            <a:r>
              <a:rPr lang="zh-TW" altLang="en-US" sz="2800" b="1" dirty="0">
                <a:solidFill>
                  <a:srgbClr val="C00000"/>
                </a:solidFill>
              </a:rPr>
              <a:t>吉斯迴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歸</a:t>
            </a:r>
            <a:endParaRPr lang="zh-TW" altLang="en-US" sz="2800" b="1" dirty="0">
              <a:solidFill>
                <a:srgbClr val="C00000"/>
              </a:solidFill>
            </a:endParaRPr>
          </a:p>
          <a:p>
            <a:r>
              <a:rPr lang="en-US" altLang="zh-TW" sz="2800" b="1" dirty="0" smtClean="0"/>
              <a:t>Y-</a:t>
            </a:r>
            <a:r>
              <a:rPr lang="zh-TW" altLang="en-US" sz="2800" b="1" dirty="0" smtClean="0"/>
              <a:t>洗腎病人是否有腦血管疾病</a:t>
            </a:r>
            <a:r>
              <a:rPr lang="en-US" altLang="zh-TW" sz="2800" b="1" dirty="0" smtClean="0"/>
              <a:t>(1-</a:t>
            </a:r>
            <a:r>
              <a:rPr lang="zh-TW" altLang="en-US" sz="2800" b="1" dirty="0" smtClean="0"/>
              <a:t>是</a:t>
            </a:r>
            <a:r>
              <a:rPr lang="en-US" altLang="zh-TW" sz="2800" b="1" dirty="0" smtClean="0"/>
              <a:t>, 0-</a:t>
            </a:r>
            <a:r>
              <a:rPr lang="zh-TW" altLang="en-US" sz="2800" b="1" dirty="0" smtClean="0"/>
              <a:t>否</a:t>
            </a:r>
            <a:r>
              <a:rPr lang="en-US" altLang="zh-TW" sz="2800" b="1" dirty="0" smtClean="0"/>
              <a:t>)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1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病人的年齡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2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洗腎型態</a:t>
            </a:r>
            <a:r>
              <a:rPr lang="en-US" altLang="zh-TW" sz="2800" b="1" dirty="0" smtClean="0"/>
              <a:t>(1-</a:t>
            </a:r>
            <a:r>
              <a:rPr lang="zh-TW" altLang="en-US" sz="2800" b="1" dirty="0" smtClean="0"/>
              <a:t>血液透析</a:t>
            </a:r>
            <a:r>
              <a:rPr lang="en-US" altLang="zh-TW" sz="2800" b="1" dirty="0" smtClean="0"/>
              <a:t>, 0-</a:t>
            </a:r>
            <a:r>
              <a:rPr lang="zh-TW" altLang="en-US" sz="2800" b="1" dirty="0" smtClean="0"/>
              <a:t>腹膜透析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3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白蛋白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生化值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</a:endParaRP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4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鈣</a:t>
            </a:r>
            <a:r>
              <a:rPr lang="en-US" altLang="zh-TW" sz="2800" b="1" dirty="0">
                <a:latin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生化值</a:t>
            </a:r>
            <a:r>
              <a:rPr lang="en-US" altLang="zh-TW" sz="2800" b="1" dirty="0">
                <a:latin typeface="微軟正黑體" panose="020B0604030504040204" pitchFamily="34" charset="-120"/>
              </a:rPr>
              <a:t>)</a:t>
            </a:r>
          </a:p>
          <a:p>
            <a:endParaRPr lang="en-US" altLang="zh-TW" sz="2800" b="1" dirty="0">
              <a:latin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452320" y="191683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類別變數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單箭頭接點 5"/>
          <p:cNvCxnSpPr>
            <a:stCxn id="4" idx="1"/>
          </p:cNvCxnSpPr>
          <p:nvPr/>
        </p:nvCxnSpPr>
        <p:spPr>
          <a:xfrm flipH="1">
            <a:off x="7164288" y="2147665"/>
            <a:ext cx="288032" cy="23083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577118" y="34290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</a:rPr>
              <a:t>混和</a:t>
            </a:r>
            <a:endParaRPr lang="zh-TW" alt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右大括弧 11"/>
          <p:cNvSpPr/>
          <p:nvPr/>
        </p:nvSpPr>
        <p:spPr>
          <a:xfrm>
            <a:off x="6629582" y="2763180"/>
            <a:ext cx="947536" cy="1793304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50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統計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模式範例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</a:rPr>
              <a:t>迴歸分析</a:t>
            </a:r>
            <a:endParaRPr lang="zh-TW" altLang="en-US" sz="2800" b="1" dirty="0">
              <a:solidFill>
                <a:srgbClr val="C00000"/>
              </a:solidFill>
            </a:endParaRPr>
          </a:p>
          <a:p>
            <a:r>
              <a:rPr lang="en-US" altLang="zh-TW" sz="2800" b="1" dirty="0" smtClean="0"/>
              <a:t>Y-</a:t>
            </a:r>
            <a:r>
              <a:rPr lang="zh-TW" altLang="en-US" sz="2800" b="1" dirty="0" smtClean="0"/>
              <a:t>平均睡眠時間</a:t>
            </a:r>
            <a:endParaRPr lang="en-US" altLang="zh-TW" sz="2800" b="1" dirty="0" smtClean="0"/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1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</a:rPr>
              <a:t>性別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(1-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男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, 0-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女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) 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2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壓力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(0-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無壓力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, 1-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壓力中等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, 2-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壓力大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)</a:t>
            </a:r>
            <a:endParaRPr lang="en-US" altLang="zh-TW" sz="2800" b="1" dirty="0"/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3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年</a:t>
            </a:r>
            <a:r>
              <a:rPr lang="zh-TW" altLang="en-US" sz="2800" b="1" dirty="0">
                <a:latin typeface="微軟正黑體" panose="020B0604030504040204" pitchFamily="34" charset="-120"/>
              </a:rPr>
              <a:t>齡</a:t>
            </a:r>
            <a:endParaRPr lang="en-US" altLang="zh-TW" sz="2800" b="1" dirty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707904" y="191683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單箭頭接點 8"/>
          <p:cNvCxnSpPr>
            <a:stCxn id="8" idx="1"/>
          </p:cNvCxnSpPr>
          <p:nvPr/>
        </p:nvCxnSpPr>
        <p:spPr>
          <a:xfrm flipH="1">
            <a:off x="3275856" y="2147665"/>
            <a:ext cx="432048" cy="23083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8016954" y="309015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</a:rPr>
              <a:t>混和</a:t>
            </a:r>
            <a:endParaRPr lang="zh-TW" alt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右大括弧 10"/>
          <p:cNvSpPr/>
          <p:nvPr/>
        </p:nvSpPr>
        <p:spPr>
          <a:xfrm>
            <a:off x="7072717" y="2708920"/>
            <a:ext cx="947536" cy="1224136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30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統計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模式範例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</a:rPr>
              <a:t>變異數分析</a:t>
            </a:r>
            <a:endParaRPr lang="zh-TW" altLang="en-US" sz="2800" b="1" dirty="0">
              <a:solidFill>
                <a:srgbClr val="C00000"/>
              </a:solidFill>
            </a:endParaRPr>
          </a:p>
          <a:p>
            <a:r>
              <a:rPr lang="en-US" altLang="zh-TW" sz="2800" b="1" dirty="0" smtClean="0"/>
              <a:t>Y-</a:t>
            </a:r>
            <a:r>
              <a:rPr lang="zh-TW" altLang="en-US" sz="2800" b="1" dirty="0" smtClean="0"/>
              <a:t>體重改變</a:t>
            </a:r>
            <a:endParaRPr lang="en-US" altLang="zh-TW" sz="2800" b="1" dirty="0" smtClean="0"/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1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飲食療法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(0-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無飲食療法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, 1-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飲食療法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A, 2-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飲食療法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B) 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x</a:t>
            </a:r>
            <a:r>
              <a:rPr lang="en-US" altLang="zh-TW" sz="2800" b="1" baseline="-25000" dirty="0" smtClean="0">
                <a:latin typeface="微軟正黑體" panose="020B0604030504040204" pitchFamily="34" charset="-120"/>
              </a:rPr>
              <a:t>2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</a:rPr>
              <a:t>性別</a:t>
            </a:r>
            <a:r>
              <a:rPr lang="en-US" altLang="zh-TW" sz="2800" b="1" dirty="0">
                <a:latin typeface="微軟正黑體" panose="020B0604030504040204" pitchFamily="34" charset="-120"/>
              </a:rPr>
              <a:t>(1-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男</a:t>
            </a:r>
            <a:r>
              <a:rPr lang="en-US" altLang="zh-TW" sz="2800" b="1" dirty="0">
                <a:latin typeface="微軟正黑體" panose="020B0604030504040204" pitchFamily="34" charset="-120"/>
              </a:rPr>
              <a:t>, 0-</a:t>
            </a:r>
            <a:r>
              <a:rPr lang="zh-TW" altLang="en-US" sz="2800" b="1" dirty="0">
                <a:latin typeface="微軟正黑體" panose="020B0604030504040204" pitchFamily="34" charset="-120"/>
              </a:rPr>
              <a:t>女</a:t>
            </a:r>
            <a:r>
              <a:rPr lang="en-US" altLang="zh-TW" sz="2800" b="1" dirty="0">
                <a:latin typeface="微軟正黑體" panose="020B0604030504040204" pitchFamily="34" charset="-120"/>
              </a:rPr>
              <a:t>) </a:t>
            </a:r>
          </a:p>
          <a:p>
            <a:pPr marL="0" indent="0">
              <a:buNone/>
            </a:pPr>
            <a:endParaRPr lang="en-US" altLang="zh-TW" sz="2800" b="1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427984" y="34290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類別變數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3995936" y="3140968"/>
            <a:ext cx="288032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3923928" y="3659832"/>
            <a:ext cx="432048" cy="2308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987824" y="191683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變數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單箭頭接點 12"/>
          <p:cNvCxnSpPr>
            <a:stCxn id="12" idx="1"/>
          </p:cNvCxnSpPr>
          <p:nvPr/>
        </p:nvCxnSpPr>
        <p:spPr>
          <a:xfrm flipH="1">
            <a:off x="2555776" y="2147665"/>
            <a:ext cx="432048" cy="23083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809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3657600" y="1290464"/>
            <a:ext cx="1130424" cy="7703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變數</a:t>
            </a:r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41376" y="2730624"/>
            <a:ext cx="9144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定性</a:t>
            </a:r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33864" y="2730624"/>
            <a:ext cx="9144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定量</a:t>
            </a:r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53744" y="4458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不</a:t>
            </a:r>
            <a:r>
              <a:rPr lang="zh-TW" altLang="en-US" sz="2400" b="1" dirty="0">
                <a:latin typeface="+mj-ea"/>
                <a:ea typeface="+mj-ea"/>
              </a:rPr>
              <a:t>連續</a:t>
            </a:r>
          </a:p>
        </p:txBody>
      </p:sp>
      <p:sp>
        <p:nvSpPr>
          <p:cNvPr id="8" name="矩形 7"/>
          <p:cNvSpPr/>
          <p:nvPr/>
        </p:nvSpPr>
        <p:spPr>
          <a:xfrm>
            <a:off x="7113984" y="4458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+mj-ea"/>
                <a:ea typeface="+mj-ea"/>
              </a:rPr>
              <a:t>連續</a:t>
            </a:r>
          </a:p>
        </p:txBody>
      </p:sp>
      <p:cxnSp>
        <p:nvCxnSpPr>
          <p:cNvPr id="13" name="直線單箭頭接點 12"/>
          <p:cNvCxnSpPr>
            <a:stCxn id="2" idx="3"/>
          </p:cNvCxnSpPr>
          <p:nvPr/>
        </p:nvCxnSpPr>
        <p:spPr>
          <a:xfrm flipH="1">
            <a:off x="2145432" y="1948028"/>
            <a:ext cx="1677715" cy="710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2" idx="5"/>
            <a:endCxn id="4" idx="0"/>
          </p:cNvCxnSpPr>
          <p:nvPr/>
        </p:nvCxnSpPr>
        <p:spPr>
          <a:xfrm>
            <a:off x="4622477" y="1948028"/>
            <a:ext cx="1868587" cy="782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2"/>
            <a:endCxn id="7" idx="0"/>
          </p:cNvCxnSpPr>
          <p:nvPr/>
        </p:nvCxnSpPr>
        <p:spPr>
          <a:xfrm flipH="1">
            <a:off x="5410944" y="3645024"/>
            <a:ext cx="1080120" cy="813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endCxn id="8" idx="0"/>
          </p:cNvCxnSpPr>
          <p:nvPr/>
        </p:nvCxnSpPr>
        <p:spPr>
          <a:xfrm>
            <a:off x="6681936" y="3666728"/>
            <a:ext cx="8892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1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變</a:t>
            </a:r>
            <a:r>
              <a:rPr lang="zh-TW" altLang="en-US" b="1" dirty="0">
                <a:solidFill>
                  <a:srgbClr val="0070C0"/>
                </a:solidFill>
              </a:rPr>
              <a:t>數</a:t>
            </a:r>
            <a:r>
              <a:rPr lang="zh-TW" altLang="en-US" b="1" dirty="0" smtClean="0">
                <a:solidFill>
                  <a:srgbClr val="0070C0"/>
                </a:solidFill>
              </a:rPr>
              <a:t>的類型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  <a:ea typeface="+mn-ea"/>
              </a:rPr>
              <a:t>(Types of variable)</a:t>
            </a:r>
            <a:endParaRPr lang="zh-TW" alt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>
                <a:latin typeface="+mj-ea"/>
              </a:rPr>
              <a:t>資料或變數可以分成兩類：</a:t>
            </a:r>
            <a:endParaRPr lang="en-US" altLang="zh-TW" sz="2800" b="1" dirty="0">
              <a:latin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定性變數</a:t>
            </a:r>
            <a:r>
              <a:rPr lang="en-US" altLang="zh-TW" sz="2800" b="1" dirty="0">
                <a:latin typeface="+mj-ea"/>
              </a:rPr>
              <a:t>(qualitative variable)</a:t>
            </a:r>
          </a:p>
          <a:p>
            <a:pPr>
              <a:buNone/>
            </a:pPr>
            <a:r>
              <a:rPr lang="zh-TW" altLang="en-US" sz="2800" b="1" dirty="0">
                <a:latin typeface="+mj-ea"/>
              </a:rPr>
              <a:t>  或稱為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類別變數</a:t>
            </a:r>
            <a:r>
              <a:rPr lang="en-US" altLang="zh-TW" sz="2800" b="1" dirty="0">
                <a:latin typeface="+mj-ea"/>
              </a:rPr>
              <a:t>(categorical variable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>
              <a:buNone/>
            </a:pPr>
            <a:endParaRPr lang="en-US" altLang="zh-TW" sz="2800" b="1" dirty="0">
              <a:latin typeface="+mj-ea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定量變數</a:t>
            </a:r>
            <a:r>
              <a:rPr lang="en-US" altLang="zh-TW" sz="2800" b="1" dirty="0">
                <a:latin typeface="+mj-ea"/>
              </a:rPr>
              <a:t>(quantitative variable)</a:t>
            </a:r>
            <a:endParaRPr lang="zh-TW" altLang="en-US" sz="2800" b="1" dirty="0">
              <a:latin typeface="+mj-ea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73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定性變數</a:t>
            </a:r>
            <a:r>
              <a:rPr lang="en-US" altLang="zh-TW" b="1" dirty="0">
                <a:solidFill>
                  <a:srgbClr val="0070C0"/>
                </a:solidFill>
                <a:latin typeface="+mj-ea"/>
              </a:rPr>
              <a:t>(qualitative variable</a:t>
            </a:r>
            <a:r>
              <a:rPr lang="en-US" altLang="zh-TW" b="1" dirty="0" smtClean="0">
                <a:solidFill>
                  <a:srgbClr val="0070C0"/>
                </a:solidFill>
                <a:latin typeface="+mj-ea"/>
              </a:rPr>
              <a:t>)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定性</a:t>
            </a:r>
            <a:r>
              <a:rPr lang="zh-TW" altLang="en-US" sz="2800" b="1" dirty="0" smtClean="0">
                <a:latin typeface="+mj-ea"/>
              </a:rPr>
              <a:t>資料包含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標記</a:t>
            </a:r>
            <a:r>
              <a:rPr lang="zh-TW" altLang="en-US" sz="2800" b="1" dirty="0" smtClean="0">
                <a:latin typeface="+mj-ea"/>
              </a:rPr>
              <a:t>或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名稱</a:t>
            </a:r>
            <a:r>
              <a:rPr lang="zh-TW" altLang="en-US" sz="2800" b="1" dirty="0" smtClean="0">
                <a:latin typeface="+mj-ea"/>
              </a:rPr>
              <a:t>，用來代表元素的所屬類別</a:t>
            </a:r>
            <a:endParaRPr lang="en-US" altLang="zh-TW" sz="2800" b="1" dirty="0" smtClean="0">
              <a:latin typeface="+mj-ea"/>
            </a:endParaRPr>
          </a:p>
          <a:p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定性</a:t>
            </a:r>
            <a:r>
              <a:rPr lang="zh-TW" altLang="en-US" sz="2800" b="1" dirty="0" smtClean="0">
                <a:latin typeface="+mj-ea"/>
              </a:rPr>
              <a:t>資料的值可以是數字也可以是非數字的，但數字沒有數量的意義</a:t>
            </a:r>
            <a:endParaRPr lang="en-US" altLang="zh-TW" sz="2800" b="1" dirty="0" smtClean="0">
              <a:latin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定性變數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例</a:t>
            </a:r>
            <a:r>
              <a:rPr lang="en-US" altLang="zh-TW" sz="2800" b="1" dirty="0" smtClean="0">
                <a:latin typeface="+mj-ea"/>
              </a:rPr>
              <a:t>: 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性別</a:t>
            </a:r>
            <a:r>
              <a:rPr lang="en-US" altLang="zh-TW" sz="2800" b="1" dirty="0" smtClean="0">
                <a:latin typeface="+mj-ea"/>
              </a:rPr>
              <a:t>(1-</a:t>
            </a:r>
            <a:r>
              <a:rPr lang="zh-TW" altLang="en-US" sz="2800" b="1" dirty="0" smtClean="0">
                <a:latin typeface="+mj-ea"/>
              </a:rPr>
              <a:t>男</a:t>
            </a:r>
            <a:r>
              <a:rPr lang="en-US" altLang="zh-TW" sz="2800" b="1" dirty="0" smtClean="0">
                <a:latin typeface="+mj-ea"/>
              </a:rPr>
              <a:t>, 2-</a:t>
            </a:r>
            <a:r>
              <a:rPr lang="zh-TW" altLang="en-US" sz="2800" b="1" dirty="0" smtClean="0">
                <a:latin typeface="+mj-ea"/>
              </a:rPr>
              <a:t>女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血型</a:t>
            </a:r>
            <a:r>
              <a:rPr lang="en-US" altLang="zh-TW" sz="2800" b="1" dirty="0" smtClean="0">
                <a:latin typeface="+mj-ea"/>
              </a:rPr>
              <a:t>(1-O,</a:t>
            </a:r>
            <a:r>
              <a:rPr lang="zh-TW" altLang="en-US" sz="2800" b="1" dirty="0" smtClean="0">
                <a:latin typeface="+mj-ea"/>
              </a:rPr>
              <a:t> </a:t>
            </a:r>
            <a:r>
              <a:rPr lang="en-US" altLang="zh-TW" sz="2800" b="1" dirty="0" smtClean="0">
                <a:latin typeface="+mj-ea"/>
              </a:rPr>
              <a:t>2-A,</a:t>
            </a:r>
            <a:r>
              <a:rPr lang="zh-TW" altLang="en-US" sz="2800" b="1" dirty="0" smtClean="0">
                <a:latin typeface="+mj-ea"/>
              </a:rPr>
              <a:t> </a:t>
            </a:r>
            <a:r>
              <a:rPr lang="en-US" altLang="zh-TW" sz="2800" b="1" dirty="0" smtClean="0">
                <a:latin typeface="+mj-ea"/>
              </a:rPr>
              <a:t>3-B,</a:t>
            </a:r>
            <a:r>
              <a:rPr lang="zh-TW" altLang="en-US" sz="2800" b="1" dirty="0" smtClean="0">
                <a:latin typeface="+mj-ea"/>
              </a:rPr>
              <a:t> </a:t>
            </a:r>
            <a:r>
              <a:rPr lang="en-US" altLang="zh-TW" sz="2800" b="1" dirty="0" smtClean="0">
                <a:latin typeface="+mj-ea"/>
              </a:rPr>
              <a:t>4-AB)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教育程度</a:t>
            </a:r>
            <a:r>
              <a:rPr lang="en-US" altLang="zh-TW" sz="2800" b="1" dirty="0" smtClean="0">
                <a:latin typeface="+mj-ea"/>
              </a:rPr>
              <a:t>(1-</a:t>
            </a:r>
            <a:r>
              <a:rPr lang="zh-TW" altLang="en-US" sz="2800" b="1" dirty="0" smtClean="0">
                <a:latin typeface="+mj-ea"/>
              </a:rPr>
              <a:t>高中以下</a:t>
            </a:r>
            <a:r>
              <a:rPr lang="en-US" altLang="zh-TW" sz="2800" b="1" dirty="0" smtClean="0">
                <a:latin typeface="+mj-ea"/>
              </a:rPr>
              <a:t>,</a:t>
            </a:r>
            <a:r>
              <a:rPr lang="zh-TW" altLang="en-US" sz="2800" b="1" dirty="0" smtClean="0">
                <a:latin typeface="+mj-ea"/>
              </a:rPr>
              <a:t> </a:t>
            </a:r>
            <a:r>
              <a:rPr lang="en-US" altLang="zh-TW" sz="2800" b="1" dirty="0" smtClean="0">
                <a:latin typeface="+mj-ea"/>
              </a:rPr>
              <a:t>2-</a:t>
            </a:r>
            <a:r>
              <a:rPr lang="zh-TW" altLang="en-US" sz="2800" b="1" dirty="0" smtClean="0">
                <a:latin typeface="+mj-ea"/>
              </a:rPr>
              <a:t>高中職</a:t>
            </a:r>
            <a:r>
              <a:rPr lang="en-US" altLang="zh-TW" sz="2800" b="1" dirty="0" smtClean="0">
                <a:latin typeface="+mj-ea"/>
              </a:rPr>
              <a:t>,</a:t>
            </a:r>
            <a:r>
              <a:rPr lang="zh-TW" altLang="en-US" sz="2800" b="1" dirty="0" smtClean="0">
                <a:latin typeface="+mj-ea"/>
              </a:rPr>
              <a:t> </a:t>
            </a:r>
            <a:r>
              <a:rPr lang="en-US" altLang="zh-TW" sz="2800" b="1" dirty="0" smtClean="0">
                <a:latin typeface="+mj-ea"/>
              </a:rPr>
              <a:t>3-</a:t>
            </a:r>
            <a:r>
              <a:rPr lang="zh-TW" altLang="en-US" sz="2800" b="1" dirty="0" smtClean="0">
                <a:latin typeface="+mj-ea"/>
              </a:rPr>
              <a:t>大專</a:t>
            </a:r>
            <a:r>
              <a:rPr lang="en-US" altLang="zh-TW" sz="2800" b="1" dirty="0" smtClean="0">
                <a:latin typeface="+mj-ea"/>
              </a:rPr>
              <a:t>, 4-</a:t>
            </a:r>
            <a:r>
              <a:rPr lang="zh-TW" altLang="en-US" sz="2800" b="1" dirty="0" smtClean="0">
                <a:latin typeface="+mj-ea"/>
              </a:rPr>
              <a:t>研究所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婚姻狀態</a:t>
            </a:r>
            <a:r>
              <a:rPr lang="en-US" altLang="zh-TW" sz="2800" b="1" dirty="0" smtClean="0">
                <a:latin typeface="+mj-ea"/>
              </a:rPr>
              <a:t>(1-</a:t>
            </a:r>
            <a:r>
              <a:rPr lang="zh-TW" altLang="en-US" sz="2800" b="1" dirty="0" smtClean="0">
                <a:latin typeface="+mj-ea"/>
              </a:rPr>
              <a:t>已婚</a:t>
            </a:r>
            <a:r>
              <a:rPr lang="en-US" altLang="zh-TW" sz="2800" b="1" dirty="0" smtClean="0">
                <a:latin typeface="+mj-ea"/>
              </a:rPr>
              <a:t>, 2-</a:t>
            </a:r>
            <a:r>
              <a:rPr lang="zh-TW" altLang="en-US" sz="2800" b="1" dirty="0" smtClean="0">
                <a:latin typeface="+mj-ea"/>
              </a:rPr>
              <a:t>未婚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是否有</a:t>
            </a:r>
            <a:r>
              <a:rPr lang="en-US" altLang="zh-TW" sz="2800" b="1" dirty="0" smtClean="0">
                <a:latin typeface="+mj-ea"/>
              </a:rPr>
              <a:t>XX</a:t>
            </a:r>
            <a:r>
              <a:rPr lang="zh-TW" altLang="en-US" sz="2800" b="1" dirty="0" smtClean="0">
                <a:latin typeface="+mj-ea"/>
              </a:rPr>
              <a:t>疾病</a:t>
            </a:r>
            <a:r>
              <a:rPr lang="en-US" altLang="zh-TW" sz="2800" b="1" dirty="0">
                <a:latin typeface="+mj-ea"/>
              </a:rPr>
              <a:t>?(1-</a:t>
            </a:r>
            <a:r>
              <a:rPr lang="zh-TW" altLang="en-US" sz="2800" b="1" dirty="0">
                <a:latin typeface="+mj-ea"/>
              </a:rPr>
              <a:t>是</a:t>
            </a:r>
            <a:r>
              <a:rPr lang="en-US" altLang="zh-TW" sz="2800" b="1" dirty="0">
                <a:latin typeface="+mj-ea"/>
              </a:rPr>
              <a:t>, 0-</a:t>
            </a:r>
            <a:r>
              <a:rPr lang="zh-TW" altLang="en-US" sz="2800" b="1" dirty="0">
                <a:latin typeface="+mj-ea"/>
              </a:rPr>
              <a:t>否</a:t>
            </a:r>
            <a:r>
              <a:rPr lang="en-US" altLang="zh-TW" sz="2800" b="1" dirty="0">
                <a:latin typeface="+mj-ea"/>
              </a:rPr>
              <a:t>)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是否有高血壓</a:t>
            </a:r>
            <a:r>
              <a:rPr lang="en-US" altLang="zh-TW" sz="2800" b="1" dirty="0" smtClean="0">
                <a:latin typeface="+mj-ea"/>
              </a:rPr>
              <a:t>?(1-</a:t>
            </a:r>
            <a:r>
              <a:rPr lang="zh-TW" altLang="en-US" sz="2800" b="1" dirty="0" smtClean="0">
                <a:latin typeface="+mj-ea"/>
              </a:rPr>
              <a:t>是</a:t>
            </a:r>
            <a:r>
              <a:rPr lang="en-US" altLang="zh-TW" sz="2800" b="1" dirty="0" smtClean="0">
                <a:latin typeface="+mj-ea"/>
              </a:rPr>
              <a:t>, 0-</a:t>
            </a:r>
            <a:r>
              <a:rPr lang="zh-TW" altLang="en-US" sz="2800" b="1" dirty="0" smtClean="0">
                <a:latin typeface="+mj-ea"/>
              </a:rPr>
              <a:t>否</a:t>
            </a:r>
            <a:r>
              <a:rPr lang="en-US" altLang="zh-TW" sz="2800" b="1" dirty="0" smtClean="0">
                <a:latin typeface="+mj-ea"/>
              </a:rPr>
              <a:t>)</a:t>
            </a:r>
          </a:p>
          <a:p>
            <a:pPr marL="0" indent="0">
              <a:buNone/>
            </a:pPr>
            <a:r>
              <a:rPr lang="zh-TW" altLang="en-US" sz="2800" b="1" dirty="0">
                <a:latin typeface="+mj-ea"/>
              </a:rPr>
              <a:t>是否</a:t>
            </a:r>
            <a:r>
              <a:rPr lang="zh-TW" altLang="en-US" sz="2800" b="1" dirty="0" smtClean="0">
                <a:latin typeface="+mj-ea"/>
              </a:rPr>
              <a:t>有糖尿</a:t>
            </a:r>
            <a:r>
              <a:rPr lang="zh-TW" altLang="en-US" sz="2800" b="1" dirty="0">
                <a:latin typeface="+mj-ea"/>
              </a:rPr>
              <a:t>病</a:t>
            </a:r>
            <a:r>
              <a:rPr lang="en-US" altLang="zh-TW" sz="2800" b="1" dirty="0" smtClean="0">
                <a:latin typeface="+mj-ea"/>
              </a:rPr>
              <a:t>?(</a:t>
            </a:r>
            <a:r>
              <a:rPr lang="en-US" altLang="zh-TW" sz="2800" b="1" dirty="0">
                <a:latin typeface="+mj-ea"/>
              </a:rPr>
              <a:t>1-</a:t>
            </a:r>
            <a:r>
              <a:rPr lang="zh-TW" altLang="en-US" sz="2800" b="1" dirty="0">
                <a:latin typeface="+mj-ea"/>
              </a:rPr>
              <a:t>是</a:t>
            </a:r>
            <a:r>
              <a:rPr lang="en-US" altLang="zh-TW" sz="2800" b="1" dirty="0">
                <a:latin typeface="+mj-ea"/>
              </a:rPr>
              <a:t>, 0-</a:t>
            </a:r>
            <a:r>
              <a:rPr lang="zh-TW" altLang="en-US" sz="2800" b="1" dirty="0">
                <a:latin typeface="+mj-ea"/>
              </a:rPr>
              <a:t>否</a:t>
            </a:r>
            <a:r>
              <a:rPr lang="en-US" altLang="zh-TW" sz="2800" b="1" dirty="0">
                <a:latin typeface="+mj-ea"/>
              </a:rPr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0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定量變數</a:t>
            </a:r>
            <a:r>
              <a:rPr lang="en-US" altLang="zh-TW" b="1" dirty="0">
                <a:solidFill>
                  <a:srgbClr val="0070C0"/>
                </a:solidFill>
                <a:latin typeface="+mj-ea"/>
              </a:rPr>
              <a:t>(quantitative variable</a:t>
            </a:r>
            <a:r>
              <a:rPr lang="en-US" altLang="zh-TW" b="1" dirty="0" smtClean="0">
                <a:solidFill>
                  <a:srgbClr val="0070C0"/>
                </a:solidFill>
                <a:latin typeface="+mj-ea"/>
              </a:rPr>
              <a:t>)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定量</a:t>
            </a:r>
            <a:r>
              <a:rPr lang="zh-TW" altLang="en-US" sz="2800" b="1" dirty="0" smtClean="0">
                <a:latin typeface="+mj-ea"/>
              </a:rPr>
              <a:t>資料都是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數字</a:t>
            </a:r>
            <a:r>
              <a:rPr lang="zh-TW" altLang="en-US" sz="2800" b="1" dirty="0" smtClean="0">
                <a:latin typeface="+mj-ea"/>
              </a:rPr>
              <a:t>的，且數字都有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數量</a:t>
            </a:r>
            <a:r>
              <a:rPr lang="zh-TW" altLang="en-US" sz="2800" b="1" dirty="0" smtClean="0">
                <a:latin typeface="+mj-ea"/>
              </a:rPr>
              <a:t>的意義</a:t>
            </a:r>
            <a:endParaRPr lang="en-US" altLang="zh-TW" sz="2800" b="1" dirty="0">
              <a:latin typeface="+mj-ea"/>
            </a:endParaRPr>
          </a:p>
          <a:p>
            <a:r>
              <a:rPr lang="zh-TW" altLang="en-US" sz="2800" b="1" dirty="0" smtClean="0">
                <a:latin typeface="+mj-ea"/>
              </a:rPr>
              <a:t>只有當資料為定量時，算術運算才有意義</a:t>
            </a:r>
            <a:endParaRPr lang="en-US" altLang="zh-TW" sz="2800" b="1" dirty="0" smtClean="0">
              <a:latin typeface="+mj-ea"/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5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定量變數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例</a:t>
            </a:r>
            <a:r>
              <a:rPr lang="en-US" altLang="zh-TW" sz="2800" b="1" dirty="0" smtClean="0">
                <a:latin typeface="+mj-ea"/>
              </a:rPr>
              <a:t>: </a:t>
            </a: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年齡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en-US" altLang="zh-TW" sz="2800" b="1" dirty="0" smtClean="0">
                <a:latin typeface="+mj-ea"/>
              </a:rPr>
              <a:t>BMI(</a:t>
            </a:r>
            <a:r>
              <a:rPr lang="zh-TW" altLang="en-US" sz="2800" b="1" dirty="0">
                <a:latin typeface="+mj-ea"/>
              </a:rPr>
              <a:t>體重</a:t>
            </a:r>
            <a:r>
              <a:rPr lang="en-US" altLang="zh-TW" sz="2800" b="1" dirty="0">
                <a:latin typeface="+mj-ea"/>
              </a:rPr>
              <a:t>(</a:t>
            </a:r>
            <a:r>
              <a:rPr lang="zh-TW" altLang="en-US" sz="2800" b="1" dirty="0">
                <a:latin typeface="+mj-ea"/>
              </a:rPr>
              <a:t>公斤</a:t>
            </a:r>
            <a:r>
              <a:rPr lang="en-US" altLang="zh-TW" sz="2800" b="1" dirty="0">
                <a:latin typeface="+mj-ea"/>
              </a:rPr>
              <a:t>) / </a:t>
            </a:r>
            <a:r>
              <a:rPr lang="zh-TW" altLang="en-US" sz="2800" b="1" dirty="0">
                <a:latin typeface="+mj-ea"/>
              </a:rPr>
              <a:t>身高 </a:t>
            </a:r>
            <a:r>
              <a:rPr lang="en-US" altLang="zh-TW" sz="2800" b="1" baseline="30000" dirty="0">
                <a:latin typeface="+mj-ea"/>
              </a:rPr>
              <a:t>2</a:t>
            </a:r>
            <a:r>
              <a:rPr lang="en-US" altLang="zh-TW" sz="2800" b="1" dirty="0">
                <a:latin typeface="+mj-ea"/>
              </a:rPr>
              <a:t> (</a:t>
            </a:r>
            <a:r>
              <a:rPr lang="zh-TW" altLang="en-US" sz="2800" b="1" dirty="0">
                <a:latin typeface="+mj-ea"/>
              </a:rPr>
              <a:t>公尺 </a:t>
            </a:r>
            <a:r>
              <a:rPr lang="en-US" altLang="zh-TW" sz="2800" b="1" baseline="30000" dirty="0">
                <a:latin typeface="+mj-ea"/>
              </a:rPr>
              <a:t>2</a:t>
            </a:r>
            <a:r>
              <a:rPr lang="en-US" altLang="zh-TW" sz="2800" b="1" dirty="0">
                <a:latin typeface="+mj-ea"/>
              </a:rPr>
              <a:t>))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>
                <a:latin typeface="+mj-ea"/>
              </a:rPr>
              <a:t>血壓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收入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小孩數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en-US" altLang="zh-TW" sz="2800" b="1" dirty="0" smtClean="0">
                <a:latin typeface="+mj-ea"/>
              </a:rPr>
              <a:t>IQ</a:t>
            </a:r>
            <a:r>
              <a:rPr lang="zh-TW" altLang="en-US" sz="2800" b="1" dirty="0" smtClean="0">
                <a:latin typeface="+mj-ea"/>
              </a:rPr>
              <a:t>分數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懷孕次數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員工數</a:t>
            </a:r>
            <a:r>
              <a:rPr lang="en-US" altLang="zh-TW" sz="2800" b="1" dirty="0" smtClean="0">
                <a:latin typeface="+mj-ea"/>
              </a:rPr>
              <a:t>(</a:t>
            </a:r>
            <a:r>
              <a:rPr lang="zh-TW" altLang="en-US" sz="2800" b="1" dirty="0" smtClean="0">
                <a:latin typeface="+mj-ea"/>
              </a:rPr>
              <a:t>醫生數</a:t>
            </a:r>
            <a:r>
              <a:rPr lang="en-US" altLang="zh-TW" sz="2800" b="1" dirty="0" smtClean="0">
                <a:latin typeface="+mj-ea"/>
              </a:rPr>
              <a:t>+</a:t>
            </a:r>
            <a:r>
              <a:rPr lang="zh-TW" altLang="en-US" sz="2800" b="1" dirty="0" smtClean="0">
                <a:latin typeface="+mj-ea"/>
              </a:rPr>
              <a:t>護理師數</a:t>
            </a:r>
            <a:r>
              <a:rPr lang="en-US" altLang="zh-TW" sz="2800" b="1" dirty="0" smtClean="0">
                <a:latin typeface="+mj-ea"/>
              </a:rPr>
              <a:t>+</a:t>
            </a:r>
            <a:r>
              <a:rPr lang="zh-TW" altLang="en-US" sz="2800" b="1" dirty="0" smtClean="0">
                <a:latin typeface="+mj-ea"/>
              </a:rPr>
              <a:t>行政人員數</a:t>
            </a:r>
            <a:r>
              <a:rPr lang="en-US" altLang="zh-TW" sz="2800" b="1" dirty="0" smtClean="0">
                <a:latin typeface="+mj-ea"/>
              </a:rPr>
              <a:t>+</a:t>
            </a:r>
            <a:r>
              <a:rPr lang="zh-TW" altLang="en-US" sz="2800" b="1" dirty="0" smtClean="0">
                <a:latin typeface="+mj-ea"/>
              </a:rPr>
              <a:t>其他員工數</a:t>
            </a:r>
            <a:r>
              <a:rPr lang="en-US" altLang="zh-TW" sz="2800" b="1" dirty="0" smtClean="0">
                <a:latin typeface="+mj-ea"/>
              </a:rPr>
              <a:t>)</a:t>
            </a:r>
            <a:endParaRPr lang="zh-TW" altLang="en-US" sz="2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9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連續與不連續變數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定量</a:t>
            </a:r>
            <a:r>
              <a:rPr lang="zh-TW" altLang="en-US" sz="2800" b="1" dirty="0" smtClean="0">
                <a:latin typeface="+mj-ea"/>
              </a:rPr>
              <a:t>變數可根據數值的範圍，進一步分成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連續</a:t>
            </a:r>
            <a:r>
              <a:rPr lang="zh-TW" altLang="en-US" sz="2800" b="1" dirty="0" smtClean="0">
                <a:latin typeface="+mj-ea"/>
              </a:rPr>
              <a:t>與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不連續</a:t>
            </a:r>
            <a:r>
              <a:rPr lang="zh-TW" altLang="en-US" sz="2800" b="1" dirty="0" smtClean="0">
                <a:latin typeface="+mj-ea"/>
              </a:rPr>
              <a:t>的</a:t>
            </a:r>
            <a:endParaRPr lang="en-US" altLang="zh-TW" sz="2800" b="1" dirty="0" smtClean="0">
              <a:latin typeface="+mj-ea"/>
            </a:endParaRPr>
          </a:p>
          <a:p>
            <a:endParaRPr lang="en-US" altLang="zh-TW" sz="2800" b="1" dirty="0" smtClean="0">
              <a:latin typeface="+mj-ea"/>
            </a:endParaRPr>
          </a:p>
          <a:p>
            <a:r>
              <a:rPr lang="zh-TW" altLang="en-US" sz="2800" b="1" dirty="0" smtClean="0">
                <a:latin typeface="+mj-ea"/>
              </a:rPr>
              <a:t>當變數的所有可能值的集合是一個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區間</a:t>
            </a:r>
            <a:r>
              <a:rPr lang="zh-TW" altLang="en-US" sz="2800" b="1" dirty="0" smtClean="0">
                <a:latin typeface="+mj-ea"/>
              </a:rPr>
              <a:t>，則此變數是一個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連續</a:t>
            </a:r>
            <a:r>
              <a:rPr lang="zh-TW" altLang="en-US" sz="2800" b="1" dirty="0" smtClean="0">
                <a:latin typeface="+mj-ea"/>
              </a:rPr>
              <a:t>的變數</a:t>
            </a:r>
            <a:endParaRPr lang="en-US" altLang="zh-TW" sz="2800" b="1" dirty="0" smtClean="0">
              <a:latin typeface="+mj-ea"/>
            </a:endParaRPr>
          </a:p>
          <a:p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例</a:t>
            </a:r>
            <a:r>
              <a:rPr lang="en-US" altLang="zh-TW" sz="2800" b="1" dirty="0" smtClean="0">
                <a:latin typeface="+mj-ea"/>
              </a:rPr>
              <a:t>: </a:t>
            </a:r>
            <a:r>
              <a:rPr lang="zh-TW" altLang="en-US" sz="2800" b="1" dirty="0" smtClean="0">
                <a:latin typeface="+mj-ea"/>
              </a:rPr>
              <a:t>身高、體重、年齡、血壓、時間、分數、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      收入、溫度</a:t>
            </a:r>
            <a:endParaRPr lang="en-US" altLang="zh-TW" sz="2800" b="1" dirty="0" smtClean="0">
              <a:latin typeface="+mj-ea"/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連續與不連續變數</a:t>
            </a:r>
            <a:endParaRPr lang="zh-TW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2800" b="1" dirty="0" smtClean="0">
                <a:latin typeface="+mj-ea"/>
              </a:rPr>
              <a:t>當變數的數值只能用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自然數</a:t>
            </a:r>
            <a:r>
              <a:rPr lang="zh-TW" altLang="en-US" sz="2800" b="1" dirty="0" smtClean="0">
                <a:latin typeface="+mj-ea"/>
              </a:rPr>
              <a:t>或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整數</a:t>
            </a:r>
            <a:r>
              <a:rPr lang="zh-TW" altLang="en-US" sz="2800" b="1" dirty="0" smtClean="0">
                <a:latin typeface="+mj-ea"/>
              </a:rPr>
              <a:t>單位計算，其所有可能值的集合是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有限的</a:t>
            </a:r>
            <a:r>
              <a:rPr lang="en-US" altLang="zh-TW" sz="2800" b="1" dirty="0" smtClean="0">
                <a:latin typeface="+mj-ea"/>
              </a:rPr>
              <a:t>(finite)</a:t>
            </a:r>
            <a:r>
              <a:rPr lang="zh-TW" altLang="en-US" sz="2800" b="1" dirty="0" smtClean="0">
                <a:latin typeface="+mj-ea"/>
              </a:rPr>
              <a:t> 或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可數的</a:t>
            </a:r>
            <a:r>
              <a:rPr lang="en-US" altLang="zh-TW" sz="2800" b="1" dirty="0" smtClean="0">
                <a:latin typeface="+mj-ea"/>
              </a:rPr>
              <a:t>(countable)</a:t>
            </a:r>
            <a:r>
              <a:rPr lang="zh-TW" altLang="en-US" sz="2800" b="1" dirty="0" smtClean="0">
                <a:latin typeface="+mj-ea"/>
              </a:rPr>
              <a:t>，則此變數是一個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不連續</a:t>
            </a:r>
            <a:r>
              <a:rPr lang="zh-TW" altLang="en-US" sz="2800" b="1" dirty="0" smtClean="0">
                <a:latin typeface="+mj-ea"/>
              </a:rPr>
              <a:t>的變數</a:t>
            </a:r>
            <a:endParaRPr lang="en-US" altLang="zh-TW" sz="2800" b="1" dirty="0" smtClean="0">
              <a:latin typeface="+mj-ea"/>
            </a:endParaRPr>
          </a:p>
          <a:p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例</a:t>
            </a:r>
            <a:r>
              <a:rPr lang="en-US" altLang="zh-TW" sz="2800" b="1" dirty="0" smtClean="0">
                <a:latin typeface="+mj-ea"/>
              </a:rPr>
              <a:t>:</a:t>
            </a:r>
            <a:r>
              <a:rPr lang="zh-TW" altLang="en-US" sz="2800" b="1" dirty="0" smtClean="0">
                <a:latin typeface="+mj-ea"/>
              </a:rPr>
              <a:t> 員工人數、設備台數、子女數、事件發生</a:t>
            </a:r>
            <a:endParaRPr lang="en-US" altLang="zh-TW" sz="2800" b="1" dirty="0" smtClean="0">
              <a:latin typeface="+mj-ea"/>
            </a:endParaRPr>
          </a:p>
          <a:p>
            <a:pPr>
              <a:buNone/>
            </a:pPr>
            <a:r>
              <a:rPr lang="zh-TW" altLang="en-US" sz="2800" b="1" dirty="0" smtClean="0">
                <a:latin typeface="+mj-ea"/>
              </a:rPr>
              <a:t>      的次數</a:t>
            </a:r>
            <a:r>
              <a:rPr lang="en-US" altLang="zh-TW" sz="2800" b="1" dirty="0" smtClean="0">
                <a:latin typeface="+mj-ea"/>
              </a:rPr>
              <a:t>(</a:t>
            </a:r>
            <a:r>
              <a:rPr lang="zh-TW" altLang="en-US" sz="2800" b="1" dirty="0" smtClean="0">
                <a:latin typeface="+mj-ea"/>
              </a:rPr>
              <a:t>中獎、意外</a:t>
            </a:r>
            <a:r>
              <a:rPr lang="en-US" altLang="zh-TW" sz="2800" b="1" dirty="0" smtClean="0">
                <a:latin typeface="+mj-ea"/>
              </a:rPr>
              <a:t>)</a:t>
            </a:r>
            <a:endParaRPr lang="zh-TW" altLang="en-US" sz="2800" b="1" dirty="0" smtClean="0">
              <a:latin typeface="+mj-ea"/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4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清晰度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1651</TotalTime>
  <Words>766</Words>
  <Application>Microsoft Office PowerPoint</Application>
  <PresentationFormat>如螢幕大小 (4:3)</PresentationFormat>
  <Paragraphs>138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清晰度</vt:lpstr>
      <vt:lpstr>類別資料分析(Categorical Data Analysis)</vt:lpstr>
      <vt:lpstr>PowerPoint 簡報</vt:lpstr>
      <vt:lpstr>變數的類型(Types of variable)</vt:lpstr>
      <vt:lpstr>定性變數(qualitative variable)</vt:lpstr>
      <vt:lpstr>定性變數</vt:lpstr>
      <vt:lpstr>定量變數(quantitative variable)</vt:lpstr>
      <vt:lpstr>定量變數</vt:lpstr>
      <vt:lpstr>連續與不連續變數</vt:lpstr>
      <vt:lpstr>連續與不連續變數</vt:lpstr>
      <vt:lpstr>注意</vt:lpstr>
      <vt:lpstr>統計模式(Statistical Models)</vt:lpstr>
      <vt:lpstr>統計模式</vt:lpstr>
      <vt:lpstr>統計模式範例</vt:lpstr>
      <vt:lpstr>統計模式範例</vt:lpstr>
      <vt:lpstr>統計模式範例</vt:lpstr>
      <vt:lpstr>統計模式範例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91</cp:revision>
  <dcterms:created xsi:type="dcterms:W3CDTF">2014-11-07T00:17:44Z</dcterms:created>
  <dcterms:modified xsi:type="dcterms:W3CDTF">2016-08-24T12:49:15Z</dcterms:modified>
</cp:coreProperties>
</file>