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85" r:id="rId4"/>
    <p:sldId id="271" r:id="rId5"/>
    <p:sldId id="272" r:id="rId6"/>
    <p:sldId id="269" r:id="rId7"/>
    <p:sldId id="270" r:id="rId8"/>
    <p:sldId id="277" r:id="rId9"/>
    <p:sldId id="278" r:id="rId10"/>
    <p:sldId id="279" r:id="rId11"/>
    <p:sldId id="280" r:id="rId12"/>
    <p:sldId id="282" r:id="rId13"/>
    <p:sldId id="281" r:id="rId14"/>
    <p:sldId id="286" r:id="rId15"/>
    <p:sldId id="283" r:id="rId16"/>
    <p:sldId id="287" r:id="rId17"/>
    <p:sldId id="289" r:id="rId18"/>
    <p:sldId id="288" r:id="rId19"/>
    <p:sldId id="262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SPSS 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486600" cy="1752600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</a:t>
            </a:r>
            <a:r>
              <a:rPr lang="zh-TW" altLang="en-US" b="1" dirty="0">
                <a:latin typeface="+mj-ea"/>
                <a:ea typeface="+mj-ea"/>
              </a:rPr>
              <a:t>二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相對風險</a:t>
            </a:r>
            <a:r>
              <a:rPr lang="en-US" altLang="zh-TW" b="1" dirty="0" smtClean="0">
                <a:latin typeface="+mj-ea"/>
                <a:ea typeface="+mj-ea"/>
              </a:rPr>
              <a:t>(relative risk), </a:t>
            </a:r>
            <a:r>
              <a:rPr lang="zh-TW" altLang="en-US" b="1" dirty="0" smtClean="0">
                <a:latin typeface="+mj-ea"/>
                <a:ea typeface="+mj-ea"/>
              </a:rPr>
              <a:t>勝算比</a:t>
            </a:r>
            <a:r>
              <a:rPr lang="en-US" altLang="zh-TW" b="1" dirty="0" smtClean="0">
                <a:latin typeface="+mj-ea"/>
                <a:ea typeface="+mj-ea"/>
              </a:rPr>
              <a:t>(odds ratio)</a:t>
            </a:r>
            <a:r>
              <a:rPr lang="zh-TW" altLang="en-US" b="1" dirty="0" smtClean="0">
                <a:latin typeface="+mj-ea"/>
                <a:ea typeface="+mj-ea"/>
              </a:rPr>
              <a:t>及</a:t>
            </a:r>
            <a:r>
              <a:rPr lang="zh-TW" altLang="en-US" b="1" dirty="0">
                <a:latin typeface="+mj-ea"/>
              </a:rPr>
              <a:t>相對</a:t>
            </a:r>
            <a:r>
              <a:rPr lang="zh-TW" altLang="en-US" b="1" dirty="0" smtClean="0">
                <a:latin typeface="+mj-ea"/>
              </a:rPr>
              <a:t>風險與</a:t>
            </a:r>
            <a:r>
              <a:rPr lang="zh-TW" altLang="en-US" b="1" dirty="0" smtClean="0">
                <a:latin typeface="+mj-ea"/>
              </a:rPr>
              <a:t>勝算</a:t>
            </a:r>
            <a:r>
              <a:rPr lang="zh-TW" altLang="en-US" b="1" dirty="0">
                <a:latin typeface="+mj-ea"/>
              </a:rPr>
              <a:t>比</a:t>
            </a:r>
            <a:r>
              <a:rPr lang="zh-TW" altLang="en-US" b="1" dirty="0" smtClean="0">
                <a:latin typeface="+mj-ea"/>
                <a:ea typeface="+mj-ea"/>
              </a:rPr>
              <a:t>的信賴區間</a:t>
            </a:r>
            <a:r>
              <a:rPr lang="en-US" altLang="zh-TW" b="1" dirty="0" smtClean="0">
                <a:latin typeface="+mj-ea"/>
                <a:ea typeface="+mj-ea"/>
              </a:rPr>
              <a:t>(Confidence Interval)</a:t>
            </a:r>
            <a:r>
              <a:rPr lang="zh-TW" altLang="en-US" b="1" dirty="0" smtClean="0">
                <a:latin typeface="+mj-ea"/>
                <a:ea typeface="+mj-ea"/>
              </a:rPr>
              <a:t>的</a:t>
            </a:r>
            <a:r>
              <a:rPr lang="zh-TW" altLang="en-US" b="1" dirty="0">
                <a:latin typeface="+mj-ea"/>
                <a:ea typeface="+mj-ea"/>
              </a:rPr>
              <a:t>計算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建立交叉表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 smtClean="0"/>
              <a:t>在</a:t>
            </a:r>
            <a:r>
              <a:rPr lang="zh-TW" altLang="en-US" sz="2800" b="1" dirty="0">
                <a:solidFill>
                  <a:srgbClr val="FF0000"/>
                </a:solidFill>
              </a:rPr>
              <a:t>分析</a:t>
            </a:r>
            <a:r>
              <a:rPr lang="zh-TW" altLang="zh-TW" sz="2800" b="1" dirty="0" smtClean="0"/>
              <a:t>下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敘述統計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 smtClean="0"/>
              <a:t>向</a:t>
            </a:r>
            <a:r>
              <a:rPr lang="zh-TW" altLang="zh-TW" sz="2800" b="1" dirty="0"/>
              <a:t>右</a:t>
            </a:r>
            <a:r>
              <a:rPr lang="zh-TW" altLang="zh-TW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交叉表</a:t>
            </a:r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348880"/>
            <a:ext cx="6362700" cy="3067050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 flipV="1">
            <a:off x="6228184" y="4038600"/>
            <a:ext cx="1872208" cy="4705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3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68144" y="2564904"/>
            <a:ext cx="241253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接著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列變數</a:t>
            </a:r>
            <a:r>
              <a:rPr lang="en-US" altLang="zh-TW" sz="4000" b="1" dirty="0" smtClean="0"/>
              <a:t>, </a:t>
            </a: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行變數</a:t>
            </a:r>
            <a:endParaRPr lang="zh-TW" altLang="en-US" sz="4000" b="1" dirty="0">
              <a:solidFill>
                <a:srgbClr val="FF0000"/>
              </a:solidFill>
            </a:endParaRPr>
          </a:p>
          <a:p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96752"/>
            <a:ext cx="4894691" cy="448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00808"/>
            <a:ext cx="4657725" cy="431482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列變數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組別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行變數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是否有心肌梗塞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H="1">
            <a:off x="5076056" y="2708920"/>
            <a:ext cx="100811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6084168" y="24473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儲存格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08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75" y="1529465"/>
            <a:ext cx="3888038" cy="455515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548" y="908720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百分比部分勾選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列百分比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H="1" flipV="1">
            <a:off x="2195737" y="5787911"/>
            <a:ext cx="506557" cy="59341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738269" y="619666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繼續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323528" y="3717032"/>
            <a:ext cx="648072" cy="900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00808"/>
            <a:ext cx="4657725" cy="4314825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 flipH="1">
            <a:off x="5076056" y="2394466"/>
            <a:ext cx="100811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6084168" y="213285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統計量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021163"/>
            <a:ext cx="4392488" cy="4682102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 flipH="1" flipV="1">
            <a:off x="2374012" y="5348397"/>
            <a:ext cx="288032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734052" y="593011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繼續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3707904" y="3573016"/>
            <a:ext cx="1944216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724128" y="321297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勾</a:t>
            </a:r>
            <a:r>
              <a:rPr lang="zh-TW" altLang="en-US" sz="2800" b="1" dirty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風險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36712"/>
            <a:ext cx="4657725" cy="4314825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 flipH="1" flipV="1">
            <a:off x="1763688" y="4869160"/>
            <a:ext cx="864096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606139" y="532763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2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00200"/>
            <a:ext cx="7009438" cy="3629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55976" y="3356992"/>
            <a:ext cx="1008112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355976" y="4077072"/>
            <a:ext cx="1008112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019181" y="1524000"/>
                <a:ext cx="2170722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0.0171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181" y="1524000"/>
                <a:ext cx="2170722" cy="485774"/>
              </a:xfrm>
              <a:prstGeom prst="rect">
                <a:avLst/>
              </a:prstGeom>
              <a:blipFill rotWithShape="0">
                <a:blip r:embed="rId3"/>
                <a:stretch>
                  <a:fillRect r="-1966" b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 flipV="1">
            <a:off x="4572000" y="1844824"/>
            <a:ext cx="1368152" cy="15121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171581" y="5247482"/>
                <a:ext cx="2167516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0.0094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581" y="5247482"/>
                <a:ext cx="2167516" cy="485774"/>
              </a:xfrm>
              <a:prstGeom prst="rect">
                <a:avLst/>
              </a:prstGeom>
              <a:blipFill rotWithShape="0">
                <a:blip r:embed="rId4"/>
                <a:stretch>
                  <a:fillRect r="-1966" b="-75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706637" y="5391045"/>
                <a:ext cx="6397905" cy="8723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0.0171-0.0094=0.0077</a:t>
                </a:r>
              </a:p>
              <a:p>
                <a:pPr>
                  <a:lnSpc>
                    <a:spcPct val="150000"/>
                  </a:lnSpc>
                </a:pPr>
                <a:r>
                  <a:rPr lang="zh-TW" altLang="en-US" b="1" dirty="0" smtClean="0">
                    <a:solidFill>
                      <a:srgbClr val="FF0000"/>
                    </a:solidFill>
                  </a:rPr>
                  <a:t>服用安慰劑得心肌梗塞的比例比服用阿斯匹靈高</a:t>
                </a:r>
                <a:r>
                  <a:rPr lang="en-US" altLang="zh-TW" b="1" dirty="0" smtClean="0">
                    <a:solidFill>
                      <a:srgbClr val="FF0000"/>
                    </a:solidFill>
                  </a:rPr>
                  <a:t>0.0077=0.7%</a:t>
                </a:r>
                <a:endParaRPr lang="zh-TW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37" y="5391045"/>
                <a:ext cx="6397905" cy="872355"/>
              </a:xfrm>
              <a:prstGeom prst="rect">
                <a:avLst/>
              </a:prstGeom>
              <a:blipFill rotWithShape="0">
                <a:blip r:embed="rId5"/>
                <a:stretch>
                  <a:fillRect l="-858" r="-95" b="-104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0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5883594" cy="35333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059832" y="2832038"/>
                <a:ext cx="463588" cy="380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altLang="zh-TW" dirty="0" smtClean="0"/>
                  <a:t>=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832038"/>
                <a:ext cx="463588" cy="380938"/>
              </a:xfrm>
              <a:prstGeom prst="rect">
                <a:avLst/>
              </a:prstGeom>
              <a:blipFill rotWithShape="0">
                <a:blip r:embed="rId3"/>
                <a:stretch>
                  <a:fillRect t="-6452" r="-9211" b="-25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987824" y="3429000"/>
                <a:ext cx="513859" cy="495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 smtClean="0"/>
                  <a:t>=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429000"/>
                <a:ext cx="513859" cy="495777"/>
              </a:xfrm>
              <a:prstGeom prst="rect">
                <a:avLst/>
              </a:prstGeom>
              <a:blipFill rotWithShape="0">
                <a:blip r:embed="rId4"/>
                <a:stretch>
                  <a:fillRect t="-1235" r="-10714" b="-24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6657030" y="2492896"/>
            <a:ext cx="15888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2400" b="1" i="1" dirty="0">
                <a:solidFill>
                  <a:srgbClr val="FF0000"/>
                </a:solidFill>
              </a:rPr>
              <a:t>θ</a:t>
            </a:r>
            <a:r>
              <a:rPr lang="zh-TW" altLang="en-US" sz="2400" b="1" dirty="0">
                <a:solidFill>
                  <a:srgbClr val="FF0000"/>
                </a:solidFill>
              </a:rPr>
              <a:t>的</a:t>
            </a:r>
            <a:r>
              <a:rPr lang="en-US" altLang="zh-TW" sz="2400" b="1" dirty="0">
                <a:solidFill>
                  <a:srgbClr val="FF0000"/>
                </a:solidFill>
              </a:rPr>
              <a:t>95%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的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信賴</a:t>
            </a:r>
            <a:r>
              <a:rPr lang="zh-TW" altLang="en-US" sz="2400" b="1" dirty="0">
                <a:solidFill>
                  <a:srgbClr val="FF0000"/>
                </a:solidFill>
              </a:rPr>
              <a:t>區間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283968" y="283784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[                         ]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6084168" y="2908394"/>
            <a:ext cx="572862" cy="1141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4283968" y="342900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[                         ]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6084168" y="3613666"/>
            <a:ext cx="572862" cy="1919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6660232" y="3390091"/>
                <a:ext cx="1691169" cy="99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altLang="zh-TW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altLang="zh-TW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zh-TW" altLang="en-US" sz="2400" b="1" dirty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95%</a:t>
                </a:r>
                <a:r>
                  <a:rPr lang="zh-TW" altLang="en-US" sz="2400" b="1" dirty="0" smtClean="0">
                    <a:solidFill>
                      <a:srgbClr val="FF0000"/>
                    </a:solidFill>
                  </a:rPr>
                  <a:t>的</a:t>
                </a:r>
                <a:endParaRPr lang="en-US" altLang="zh-TW" sz="2400" b="1" dirty="0" smtClean="0">
                  <a:solidFill>
                    <a:srgbClr val="FF0000"/>
                  </a:solidFill>
                </a:endParaRPr>
              </a:p>
              <a:p>
                <a:r>
                  <a:rPr lang="zh-TW" altLang="en-US" sz="2400" b="1" dirty="0" smtClean="0">
                    <a:solidFill>
                      <a:srgbClr val="FF0000"/>
                    </a:solidFill>
                  </a:rPr>
                  <a:t>信賴</a:t>
                </a:r>
                <a:r>
                  <a:rPr lang="zh-TW" altLang="en-US" sz="2400" b="1" dirty="0">
                    <a:solidFill>
                      <a:srgbClr val="FF0000"/>
                    </a:solidFill>
                  </a:rPr>
                  <a:t>區間</a:t>
                </a: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90091"/>
                <a:ext cx="1691169" cy="996491"/>
              </a:xfrm>
              <a:prstGeom prst="rect">
                <a:avLst/>
              </a:prstGeom>
              <a:blipFill rotWithShape="0">
                <a:blip r:embed="rId5"/>
                <a:stretch>
                  <a:fillRect l="-5776" t="-1220" r="-3610" b="-128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457200" y="4798802"/>
                <a:ext cx="7558479" cy="1112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=1.818</a:t>
                </a:r>
              </a:p>
              <a:p>
                <a:pPr>
                  <a:lnSpc>
                    <a:spcPct val="150000"/>
                  </a:lnSpc>
                </a:pPr>
                <a:r>
                  <a:rPr lang="zh-TW" altLang="en-US" b="1" dirty="0" smtClean="0">
                    <a:solidFill>
                      <a:srgbClr val="FF0000"/>
                    </a:solidFill>
                  </a:rPr>
                  <a:t>服用安慰劑得心肌梗塞的</a:t>
                </a:r>
                <a:r>
                  <a:rPr lang="zh-TW" altLang="en-US" b="1" dirty="0" smtClean="0">
                    <a:solidFill>
                      <a:srgbClr val="0070C0"/>
                    </a:solidFill>
                  </a:rPr>
                  <a:t>比例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是服用阿斯匹靈</a:t>
                </a:r>
                <a:r>
                  <a:rPr lang="zh-TW" altLang="en-US" b="1" dirty="0">
                    <a:solidFill>
                      <a:srgbClr val="FF0000"/>
                    </a:solidFill>
                  </a:rPr>
                  <a:t>得心肌梗塞的</a:t>
                </a:r>
                <a:r>
                  <a:rPr lang="zh-TW" altLang="en-US" b="1" dirty="0">
                    <a:solidFill>
                      <a:srgbClr val="0070C0"/>
                    </a:solidFill>
                  </a:rPr>
                  <a:t>比例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b="1" dirty="0" smtClean="0">
                    <a:solidFill>
                      <a:srgbClr val="FF0000"/>
                    </a:solidFill>
                  </a:rPr>
                  <a:t>1.82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倍</a:t>
                </a:r>
                <a:endParaRPr lang="zh-TW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798802"/>
                <a:ext cx="7558479" cy="1112997"/>
              </a:xfrm>
              <a:prstGeom prst="rect">
                <a:avLst/>
              </a:prstGeom>
              <a:blipFill rotWithShape="0">
                <a:blip r:embed="rId6"/>
                <a:stretch>
                  <a:fillRect l="-645" b="-3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457200" y="5821197"/>
                <a:ext cx="7686720" cy="940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acc>
                    <m:r>
                      <a:rPr lang="zh-TW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=1.832</a:t>
                </a:r>
              </a:p>
              <a:p>
                <a:pPr>
                  <a:lnSpc>
                    <a:spcPct val="150000"/>
                  </a:lnSpc>
                </a:pPr>
                <a:r>
                  <a:rPr lang="zh-TW" altLang="en-US" b="1" dirty="0" smtClean="0">
                    <a:solidFill>
                      <a:srgbClr val="FF0000"/>
                    </a:solidFill>
                  </a:rPr>
                  <a:t>服用安慰劑得心肌梗塞的</a:t>
                </a:r>
                <a:r>
                  <a:rPr lang="zh-TW" altLang="en-US" b="1" dirty="0" smtClean="0">
                    <a:solidFill>
                      <a:srgbClr val="0070C0"/>
                    </a:solidFill>
                  </a:rPr>
                  <a:t>勝算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是服用阿斯匹靈</a:t>
                </a:r>
                <a:r>
                  <a:rPr lang="zh-TW" altLang="en-US" b="1" dirty="0">
                    <a:solidFill>
                      <a:srgbClr val="FF0000"/>
                    </a:solidFill>
                  </a:rPr>
                  <a:t>得心肌梗塞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的</a:t>
                </a:r>
                <a:r>
                  <a:rPr lang="zh-TW" altLang="en-US" b="1" dirty="0" smtClean="0">
                    <a:solidFill>
                      <a:srgbClr val="0070C0"/>
                    </a:solidFill>
                  </a:rPr>
                  <a:t>勝</a:t>
                </a:r>
                <a:r>
                  <a:rPr lang="zh-TW" altLang="en-US" b="1" dirty="0">
                    <a:solidFill>
                      <a:srgbClr val="0070C0"/>
                    </a:solidFill>
                  </a:rPr>
                  <a:t>算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b="1" dirty="0" smtClean="0">
                    <a:solidFill>
                      <a:srgbClr val="FF0000"/>
                    </a:solidFill>
                  </a:rPr>
                  <a:t>1.832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倍</a:t>
                </a:r>
                <a:endParaRPr lang="zh-TW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21197"/>
                <a:ext cx="7686720" cy="940770"/>
              </a:xfrm>
              <a:prstGeom prst="rect">
                <a:avLst/>
              </a:prstGeom>
              <a:blipFill rotWithShape="0">
                <a:blip r:embed="rId7"/>
                <a:stretch>
                  <a:fillRect l="-634" b="-4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範例</a:t>
            </a:r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</a:rPr>
              <a:t>心肌梗塞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536487"/>
              </p:ext>
            </p:extLst>
          </p:nvPr>
        </p:nvGraphicFramePr>
        <p:xfrm>
          <a:off x="611560" y="2132856"/>
          <a:ext cx="7776864" cy="29260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85740"/>
                <a:gridCol w="1670644"/>
                <a:gridCol w="1339350"/>
                <a:gridCol w="1490565"/>
                <a:gridCol w="1490565"/>
              </a:tblGrid>
              <a:tr h="370840">
                <a:tc>
                  <a:txBody>
                    <a:bodyPr/>
                    <a:lstStyle/>
                    <a:p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是否有心肌梗塞</a:t>
                      </a:r>
                      <a:r>
                        <a:rPr lang="en-US" altLang="zh-TW" sz="2400" b="1" dirty="0" smtClean="0"/>
                        <a:t>?</a:t>
                      </a:r>
                    </a:p>
                    <a:p>
                      <a:pPr algn="ctr"/>
                      <a:r>
                        <a:rPr lang="en-US" altLang="zh-TW" sz="2400" b="1" dirty="0" smtClean="0"/>
                        <a:t>(Myocardial</a:t>
                      </a:r>
                      <a:r>
                        <a:rPr lang="en-US" altLang="zh-TW" sz="2400" b="1" baseline="0" dirty="0" smtClean="0"/>
                        <a:t> Infarction, MI</a:t>
                      </a:r>
                      <a:r>
                        <a:rPr lang="en-US" altLang="zh-TW" sz="2400" b="1" dirty="0" smtClean="0"/>
                        <a:t>) Y </a:t>
                      </a:r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是</a:t>
                      </a:r>
                      <a:r>
                        <a:rPr lang="en-US" altLang="zh-TW" sz="2400" b="1" dirty="0" smtClean="0"/>
                        <a:t>(Y)</a:t>
                      </a:r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否</a:t>
                      </a:r>
                      <a:r>
                        <a:rPr lang="en-US" altLang="zh-TW" sz="2400" b="1" dirty="0" smtClean="0"/>
                        <a:t>(N)</a:t>
                      </a:r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組別</a:t>
                      </a:r>
                      <a:endParaRPr lang="en-US" altLang="zh-TW" sz="2400" b="1" dirty="0" smtClean="0"/>
                    </a:p>
                    <a:p>
                      <a:r>
                        <a:rPr lang="en-US" altLang="zh-TW" sz="2400" b="1" dirty="0" smtClean="0"/>
                        <a:t>(Group)</a:t>
                      </a:r>
                      <a:r>
                        <a:rPr lang="zh-TW" altLang="en-US" sz="2400" b="1" baseline="0" dirty="0" smtClean="0"/>
                        <a:t> </a:t>
                      </a:r>
                      <a:r>
                        <a:rPr lang="en-US" altLang="zh-TW" sz="2400" b="1" dirty="0" smtClean="0"/>
                        <a:t>X</a:t>
                      </a:r>
                      <a:endParaRPr lang="zh-TW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安慰劑</a:t>
                      </a:r>
                      <a:r>
                        <a:rPr lang="en-US" altLang="zh-TW" sz="2400" b="1" dirty="0" smtClean="0"/>
                        <a:t>(placebo)</a:t>
                      </a:r>
                      <a:endParaRPr lang="zh-TW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189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10845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11034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阿斯匹靈</a:t>
                      </a:r>
                      <a:r>
                        <a:rPr lang="en-US" altLang="zh-TW" sz="2400" b="1" dirty="0" smtClean="0"/>
                        <a:t>(aspirin)</a:t>
                      </a:r>
                      <a:endParaRPr lang="zh-TW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104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10933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11037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588118" y="1554353"/>
                <a:ext cx="765629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2</a:t>
                </a:r>
                <a:r>
                  <a:rPr lang="zh-TW" altLang="en-US" sz="2800" b="1" dirty="0" smtClean="0"/>
                  <a:t>列</a:t>
                </a:r>
                <a:r>
                  <a:rPr lang="en-US" altLang="zh-TW" sz="2800" b="1" dirty="0" smtClean="0"/>
                  <a:t>2</a:t>
                </a:r>
                <a:r>
                  <a:rPr lang="zh-TW" altLang="en-US" sz="2800" b="1" dirty="0" smtClean="0"/>
                  <a:t>行聯立表</a:t>
                </a:r>
                <a:r>
                  <a:rPr lang="en-US" altLang="zh-TW" sz="2800" b="1" dirty="0" smtClean="0"/>
                  <a:t>(2</a:t>
                </a: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latin typeface="Cambria Math" panose="02040503050406030204" pitchFamily="18" charset="0"/>
                        <a:ea typeface="+mj-ea"/>
                      </a:rPr>
                      <m:t>×</m:t>
                    </m:r>
                  </m:oMath>
                </a14:m>
                <a:r>
                  <a:rPr lang="en-US" altLang="zh-TW" sz="2800" b="1" dirty="0" smtClean="0"/>
                  <a:t>2</a:t>
                </a:r>
                <a:r>
                  <a:rPr lang="zh-TW" altLang="en-US" sz="2800" b="1" dirty="0" smtClean="0"/>
                  <a:t> </a:t>
                </a:r>
                <a:r>
                  <a:rPr lang="en-US" altLang="zh-TW" sz="2800" b="1" dirty="0" smtClean="0"/>
                  <a:t>table)</a:t>
                </a:r>
                <a:endParaRPr lang="zh-TW" altLang="en-US" sz="2800" b="1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18" y="1554353"/>
                <a:ext cx="765629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592" t="-12791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611560" y="5445224"/>
            <a:ext cx="7585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哈佛大學內科醫生健康研究小組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研究是否服用阿斯匹靈可降低心肌梗塞的比率</a:t>
            </a:r>
            <a:r>
              <a:rPr lang="en-US" altLang="zh-TW" sz="2800" b="1" dirty="0" smtClean="0"/>
              <a:t>?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8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用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  <a:ea typeface="+mn-ea"/>
              </a:rPr>
              <a:t>SPSS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計算</a:t>
            </a:r>
            <a:endParaRPr lang="zh-TW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 smtClean="0"/>
                  <a:t>服用安慰劑得心肌梗塞的比率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 smtClean="0"/>
                  <a:t>服用阿斯匹靈得</a:t>
                </a:r>
                <a:r>
                  <a:rPr lang="zh-TW" altLang="en-US" sz="2800" b="1" dirty="0"/>
                  <a:t>心肌梗塞的</a:t>
                </a:r>
                <a:r>
                  <a:rPr lang="zh-TW" altLang="en-US" sz="2800" b="1" dirty="0" smtClean="0"/>
                  <a:t>比率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US" altLang="zh-TW" sz="2800" b="1" baseline="-250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/>
                  <a:t>服用</a:t>
                </a:r>
                <a:r>
                  <a:rPr lang="zh-TW" altLang="en-US" sz="2800" b="1" dirty="0" smtClean="0"/>
                  <a:t>安慰劑與阿斯匹靈得心肌梗塞比率的</a:t>
                </a:r>
                <a:endParaRPr lang="en-US" altLang="zh-TW" sz="2800" b="1" dirty="0" smtClean="0"/>
              </a:p>
              <a:p>
                <a:pPr marL="0" indent="0">
                  <a:buNone/>
                </a:pPr>
                <a:r>
                  <a:rPr lang="zh-TW" altLang="en-US" sz="2800" b="1" dirty="0"/>
                  <a:t> </a:t>
                </a:r>
                <a:r>
                  <a:rPr lang="zh-TW" altLang="en-US" sz="2800" b="1" dirty="0" smtClean="0"/>
                  <a:t>    差異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zh-TW" sz="28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US" altLang="zh-TW" sz="2800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zh-TW" altLang="en-US" sz="2800" b="1" dirty="0" smtClean="0"/>
                  <a:t>相對風險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zh-TW" sz="2800" b="1" dirty="0" smtClean="0">
                    <a:solidFill>
                      <a:srgbClr val="FF0000"/>
                    </a:solidFill>
                  </a:rPr>
                  <a:t>/</a:t>
                </a:r>
                <a:r>
                  <a:rPr lang="en-US" altLang="zh-TW" sz="2800" b="1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US" altLang="zh-TW" sz="2800" b="1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zh-TW" altLang="en-US" sz="2800" b="1" dirty="0" smtClean="0"/>
                  <a:t>樣本勝算比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TW" alt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acc>
                  </m:oMath>
                </a14:m>
                <a:endParaRPr lang="en-US" altLang="zh-TW" sz="2800" b="1" dirty="0" smtClean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zh-TW" altLang="en-US" sz="2800" b="1" dirty="0" smtClean="0"/>
                  <a:t>母體勝算比</a:t>
                </a:r>
                <a:r>
                  <a:rPr lang="el-GR" altLang="zh-TW" sz="2800" b="1" i="1" dirty="0" smtClean="0">
                    <a:solidFill>
                      <a:srgbClr val="FF0000"/>
                    </a:solidFill>
                  </a:rPr>
                  <a:t>θ</a:t>
                </a:r>
                <a:r>
                  <a:rPr lang="zh-TW" altLang="en-US" sz="2800" b="1" dirty="0" smtClean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sz="2800" b="1" dirty="0" smtClean="0">
                    <a:solidFill>
                      <a:srgbClr val="FF0000"/>
                    </a:solidFill>
                  </a:rPr>
                  <a:t>95%</a:t>
                </a:r>
                <a:r>
                  <a:rPr lang="zh-TW" altLang="en-US" sz="2800" b="1" dirty="0" smtClean="0">
                    <a:solidFill>
                      <a:srgbClr val="FF0000"/>
                    </a:solidFill>
                  </a:rPr>
                  <a:t>的信賴區間</a:t>
                </a:r>
                <a:endParaRPr lang="en-US" altLang="zh-TW" sz="2800" b="1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zh-TW" altLang="en-US" sz="2800" b="1" dirty="0" smtClean="0"/>
                  <a:t>母體相對風險</a:t>
                </a:r>
                <a:r>
                  <a:rPr lang="el-GR" altLang="zh-TW" sz="2800" b="1" i="1" dirty="0" smtClean="0">
                    <a:solidFill>
                      <a:srgbClr val="FF0000"/>
                    </a:solidFill>
                  </a:rPr>
                  <a:t>π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zh-TW" sz="2800" b="1" dirty="0" smtClean="0">
                    <a:solidFill>
                      <a:srgbClr val="FF0000"/>
                    </a:solidFill>
                  </a:rPr>
                  <a:t>/</a:t>
                </a:r>
                <a:r>
                  <a:rPr lang="el-GR" altLang="zh-TW" sz="2800" b="1" i="1" dirty="0">
                    <a:solidFill>
                      <a:srgbClr val="FF0000"/>
                    </a:solidFill>
                  </a:rPr>
                  <a:t> </a:t>
                </a:r>
                <a:r>
                  <a:rPr lang="el-GR" altLang="zh-TW" sz="2800" b="1" i="1" dirty="0" smtClean="0">
                    <a:solidFill>
                      <a:srgbClr val="FF0000"/>
                    </a:solidFill>
                  </a:rPr>
                  <a:t>π</a:t>
                </a:r>
                <a:r>
                  <a:rPr lang="en-US" altLang="zh-TW" sz="2800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sz="2800" b="1" dirty="0">
                    <a:solidFill>
                      <a:srgbClr val="FF0000"/>
                    </a:solidFill>
                  </a:rPr>
                  <a:t>95%</a:t>
                </a:r>
                <a:r>
                  <a:rPr lang="zh-TW" altLang="en-US" sz="2800" b="1" dirty="0">
                    <a:solidFill>
                      <a:srgbClr val="FF0000"/>
                    </a:solidFill>
                  </a:rPr>
                  <a:t>的信賴區間</a:t>
                </a:r>
                <a:endParaRPr lang="en-US" altLang="zh-TW" sz="2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altLang="zh-TW" sz="2800" b="1" dirty="0">
                  <a:solidFill>
                    <a:srgbClr val="FF0000"/>
                  </a:solidFill>
                </a:endParaRPr>
              </a:p>
              <a:p>
                <a:pPr marL="457200" indent="-457200">
                  <a:buFont typeface="+mj-lt"/>
                  <a:buAutoNum type="arabicPeriod" startAt="4"/>
                </a:pPr>
                <a:endParaRPr lang="zh-TW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1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資料輸入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/>
              <a:t>輸入時需要三</a:t>
            </a:r>
            <a:r>
              <a:rPr lang="zh-TW" altLang="en-US" sz="2800" b="1" dirty="0" smtClean="0"/>
              <a:t>個變數</a:t>
            </a:r>
            <a:r>
              <a:rPr lang="en-US" altLang="zh-TW" sz="2800" b="1" dirty="0" smtClean="0"/>
              <a:t>, 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組別</a:t>
            </a:r>
            <a:r>
              <a:rPr lang="en-US" altLang="zh-TW" sz="2800" b="1" dirty="0" smtClean="0"/>
              <a:t>(group), 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組</a:t>
            </a:r>
            <a:r>
              <a:rPr lang="zh-TW" altLang="en-US" sz="2800" b="1" dirty="0"/>
              <a:t>別</a:t>
            </a:r>
            <a:r>
              <a:rPr lang="en-US" altLang="zh-TW" sz="2800" b="1" dirty="0" smtClean="0"/>
              <a:t>=1</a:t>
            </a:r>
            <a:r>
              <a:rPr lang="zh-TW" altLang="en-US" sz="2800" b="1" dirty="0"/>
              <a:t>代表 </a:t>
            </a:r>
            <a:r>
              <a:rPr lang="zh-TW" altLang="en-US" sz="2800" b="1" dirty="0" smtClean="0"/>
              <a:t>安慰劑</a:t>
            </a:r>
            <a:r>
              <a:rPr lang="en-US" altLang="zh-TW" sz="2800" b="1" dirty="0"/>
              <a:t>(placebo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             組</a:t>
            </a:r>
            <a:r>
              <a:rPr lang="zh-TW" altLang="en-US" sz="2800" b="1" dirty="0"/>
              <a:t>別</a:t>
            </a:r>
            <a:r>
              <a:rPr lang="en-US" altLang="zh-TW" sz="2800" b="1" dirty="0" smtClean="0"/>
              <a:t>=</a:t>
            </a:r>
            <a:r>
              <a:rPr lang="en-US" altLang="zh-TW" sz="2800" b="1" dirty="0"/>
              <a:t>2</a:t>
            </a:r>
            <a:r>
              <a:rPr lang="zh-TW" altLang="en-US" sz="2800" b="1" dirty="0"/>
              <a:t>代表 </a:t>
            </a:r>
            <a:r>
              <a:rPr lang="zh-TW" altLang="en-US" sz="2800" b="1" dirty="0" smtClean="0"/>
              <a:t>阿斯匹靈</a:t>
            </a:r>
            <a:r>
              <a:rPr lang="en-US" altLang="zh-TW" sz="2800" b="1" dirty="0"/>
              <a:t>(aspirin</a:t>
            </a:r>
            <a:r>
              <a:rPr lang="en-US" altLang="zh-TW" sz="2800" b="1" dirty="0" smtClean="0"/>
              <a:t>)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>
                <a:solidFill>
                  <a:srgbClr val="FF0000"/>
                </a:solidFill>
              </a:rPr>
              <a:t>心肌梗塞</a:t>
            </a:r>
            <a:r>
              <a:rPr lang="en-US" altLang="zh-TW" sz="2800" b="1" dirty="0" smtClean="0"/>
              <a:t>(mi)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心肌梗塞</a:t>
            </a:r>
            <a:r>
              <a:rPr lang="en-US" altLang="zh-TW" sz="2800" b="1" dirty="0" smtClean="0"/>
              <a:t>=1</a:t>
            </a:r>
            <a:r>
              <a:rPr lang="zh-TW" altLang="en-US" sz="2800" b="1" dirty="0" smtClean="0"/>
              <a:t>代表是</a:t>
            </a:r>
            <a:r>
              <a:rPr lang="en-US" altLang="zh-TW" sz="2800" b="1" dirty="0" smtClean="0"/>
              <a:t>(yes)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             心肌梗塞</a:t>
            </a:r>
            <a:r>
              <a:rPr lang="en-US" altLang="zh-TW" sz="2800" b="1" dirty="0" smtClean="0"/>
              <a:t>=</a:t>
            </a:r>
            <a:r>
              <a:rPr lang="en-US" altLang="zh-TW" sz="2800" b="1" dirty="0"/>
              <a:t>2</a:t>
            </a:r>
            <a:r>
              <a:rPr lang="zh-TW" altLang="en-US" sz="2800" b="1" dirty="0" smtClean="0"/>
              <a:t>代表否</a:t>
            </a:r>
            <a:r>
              <a:rPr lang="en-US" altLang="zh-TW" sz="2800" b="1" dirty="0" smtClean="0"/>
              <a:t>(no)</a:t>
            </a:r>
            <a:endParaRPr lang="en-US" altLang="zh-TW" sz="2800" b="1" dirty="0"/>
          </a:p>
          <a:p>
            <a:r>
              <a:rPr lang="zh-TW" altLang="en-US" sz="2800" b="1" dirty="0"/>
              <a:t>一個是</a:t>
            </a:r>
            <a:r>
              <a:rPr lang="en-US" altLang="zh-TW" sz="2800" b="1" dirty="0">
                <a:solidFill>
                  <a:srgbClr val="FF0000"/>
                </a:solidFill>
              </a:rPr>
              <a:t>count</a:t>
            </a:r>
            <a:r>
              <a:rPr lang="en-US" altLang="zh-TW" sz="2800" b="1" dirty="0"/>
              <a:t>, </a:t>
            </a:r>
            <a:r>
              <a:rPr lang="zh-TW" altLang="en-US" sz="2800" b="1" dirty="0"/>
              <a:t>代表每一個格內的觀察次數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45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8321"/>
            <a:ext cx="8420100" cy="36385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定義</a:t>
            </a:r>
            <a:r>
              <a:rPr lang="zh-TW" altLang="en-US" b="1" dirty="0" smtClean="0">
                <a:solidFill>
                  <a:srgbClr val="FF0000"/>
                </a:solidFill>
              </a:rPr>
              <a:t>變數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153974" y="4800644"/>
            <a:ext cx="648072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339752" y="5661248"/>
            <a:ext cx="2419350" cy="379413"/>
          </a:xfrm>
          <a:prstGeom prst="callout1">
            <a:avLst>
              <a:gd name="adj1" fmla="val 68304"/>
              <a:gd name="adj2" fmla="val 220"/>
              <a:gd name="adj3" fmla="val -92060"/>
              <a:gd name="adj4" fmla="val -235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目前在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變數檢視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0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908" y="1530790"/>
            <a:ext cx="3895725" cy="4476750"/>
          </a:xfrm>
          <a:prstGeom prst="rect">
            <a:avLst/>
          </a:prstGeom>
        </p:spPr>
      </p:pic>
      <p:sp>
        <p:nvSpPr>
          <p:cNvPr id="2" name="AutoShape 3"/>
          <p:cNvSpPr>
            <a:spLocks/>
          </p:cNvSpPr>
          <p:nvPr/>
        </p:nvSpPr>
        <p:spPr bwMode="auto">
          <a:xfrm>
            <a:off x="3923928" y="6237312"/>
            <a:ext cx="1657350" cy="438150"/>
          </a:xfrm>
          <a:prstGeom prst="borderCallout2">
            <a:avLst>
              <a:gd name="adj1" fmla="val 26088"/>
              <a:gd name="adj2" fmla="val -4597"/>
              <a:gd name="adj3" fmla="val 26088"/>
              <a:gd name="adj4" fmla="val -47509"/>
              <a:gd name="adj5" fmla="val -56610"/>
              <a:gd name="adj6" fmla="val -617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目前在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資料檢視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195736" y="5520283"/>
            <a:ext cx="864096" cy="5699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>
                <a:solidFill>
                  <a:srgbClr val="FF0000"/>
                </a:solidFill>
              </a:rPr>
              <a:t>輸入</a:t>
            </a:r>
            <a:r>
              <a:rPr lang="zh-TW" altLang="zh-TW" b="1" dirty="0" smtClean="0">
                <a:solidFill>
                  <a:srgbClr val="FF0000"/>
                </a:solidFill>
              </a:rPr>
              <a:t>資料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資料存檔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/>
              <a:t>在檔案下選</a:t>
            </a:r>
            <a:r>
              <a:rPr lang="zh-TW" altLang="zh-TW" sz="2800" b="1" u="sng" dirty="0"/>
              <a:t>另存新檔</a:t>
            </a:r>
            <a:r>
              <a:rPr lang="zh-TW" altLang="zh-TW" sz="2800" b="1" dirty="0"/>
              <a:t>，儲存於我的文件，檔名</a:t>
            </a:r>
            <a:r>
              <a:rPr lang="zh-TW" altLang="zh-TW" sz="2800" b="1" dirty="0" smtClean="0"/>
              <a:t>輸入</a:t>
            </a:r>
            <a:r>
              <a:rPr lang="zh-TW" altLang="en-US" sz="2800" b="1" u="sng" dirty="0" smtClean="0"/>
              <a:t>心肌梗塞</a:t>
            </a:r>
            <a:r>
              <a:rPr lang="zh-TW" altLang="zh-TW" sz="2800" b="1" dirty="0" smtClean="0"/>
              <a:t>，</a:t>
            </a:r>
            <a:r>
              <a:rPr lang="zh-TW" altLang="zh-TW" sz="2800" b="1" dirty="0"/>
              <a:t>存檔類型為</a:t>
            </a:r>
            <a:r>
              <a:rPr lang="en-US" altLang="zh-TW" sz="2800" b="1" dirty="0"/>
              <a:t>SPSS Statistics (*.</a:t>
            </a:r>
            <a:r>
              <a:rPr lang="en-US" altLang="zh-TW" sz="2800" b="1" dirty="0" err="1"/>
              <a:t>sav</a:t>
            </a:r>
            <a:r>
              <a:rPr lang="en-US" altLang="zh-TW" sz="2800" b="1" dirty="0"/>
              <a:t>)</a:t>
            </a:r>
            <a:r>
              <a:rPr lang="zh-TW" altLang="zh-TW" sz="2800" b="1" dirty="0"/>
              <a:t>，最後按</a:t>
            </a:r>
            <a:r>
              <a:rPr lang="zh-TW" altLang="zh-TW" sz="2800" b="1" u="sng" dirty="0"/>
              <a:t>儲存</a:t>
            </a:r>
            <a:r>
              <a:rPr lang="zh-TW" altLang="zh-TW" sz="2800" b="1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17" y="1412776"/>
            <a:ext cx="4348553" cy="5256584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先設定加權變數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0" y="4797152"/>
            <a:ext cx="3672408" cy="532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2800" b="1" dirty="0" smtClean="0"/>
              <a:t>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資料</a:t>
            </a:r>
            <a:r>
              <a:rPr lang="zh-TW" altLang="zh-TW" sz="2800" b="1" dirty="0" smtClean="0"/>
              <a:t>下選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加權觀察值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3059832" y="5063480"/>
            <a:ext cx="1584176" cy="146186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6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907314"/>
            <a:ext cx="4267200" cy="2590800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先設定加權變數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觀察值</a:t>
            </a:r>
            <a:r>
              <a:rPr lang="zh-TW" altLang="en-US" sz="2800" b="1" dirty="0" smtClean="0"/>
              <a:t>加權依據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次數變數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count</a:t>
            </a:r>
            <a:r>
              <a:rPr lang="en-US" altLang="zh-TW" sz="2800" b="1" dirty="0"/>
              <a:t>, </a:t>
            </a:r>
            <a:r>
              <a:rPr lang="zh-TW" altLang="zh-TW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確</a:t>
            </a:r>
            <a:r>
              <a:rPr lang="zh-TW" altLang="en-US" sz="2800" b="1" dirty="0">
                <a:solidFill>
                  <a:srgbClr val="FF0000"/>
                </a:solidFill>
              </a:rPr>
              <a:t>定</a:t>
            </a:r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1547664" y="5195900"/>
            <a:ext cx="288032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478</TotalTime>
  <Words>422</Words>
  <Application>Microsoft Office PowerPoint</Application>
  <PresentationFormat>如螢幕大小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微軟正黑體</vt:lpstr>
      <vt:lpstr>新細明體</vt:lpstr>
      <vt:lpstr>Arial</vt:lpstr>
      <vt:lpstr>Cambria Math</vt:lpstr>
      <vt:lpstr>Times New Roman</vt:lpstr>
      <vt:lpstr>清晰度</vt:lpstr>
      <vt:lpstr>SPSS 教學</vt:lpstr>
      <vt:lpstr>範例-心肌梗塞</vt:lpstr>
      <vt:lpstr>用SPSS計算</vt:lpstr>
      <vt:lpstr>資料輸入</vt:lpstr>
      <vt:lpstr>定義變數</vt:lpstr>
      <vt:lpstr>輸入資料</vt:lpstr>
      <vt:lpstr>資料存檔</vt:lpstr>
      <vt:lpstr>先設定加權變數</vt:lpstr>
      <vt:lpstr>先設定加權變數</vt:lpstr>
      <vt:lpstr>建立交叉表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得到SPSS報表如下：</vt:lpstr>
      <vt:lpstr>得到SPSS報表如下：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Chilo</cp:lastModifiedBy>
  <cp:revision>96</cp:revision>
  <dcterms:created xsi:type="dcterms:W3CDTF">2014-11-07T00:17:44Z</dcterms:created>
  <dcterms:modified xsi:type="dcterms:W3CDTF">2015-10-26T02:19:19Z</dcterms:modified>
</cp:coreProperties>
</file>