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85" r:id="rId4"/>
    <p:sldId id="271" r:id="rId5"/>
    <p:sldId id="340" r:id="rId6"/>
    <p:sldId id="272" r:id="rId7"/>
    <p:sldId id="341" r:id="rId8"/>
    <p:sldId id="342" r:id="rId9"/>
    <p:sldId id="269" r:id="rId10"/>
    <p:sldId id="270" r:id="rId11"/>
    <p:sldId id="277" r:id="rId12"/>
    <p:sldId id="278" r:id="rId13"/>
    <p:sldId id="279" r:id="rId14"/>
    <p:sldId id="280" r:id="rId15"/>
    <p:sldId id="282" r:id="rId16"/>
    <p:sldId id="283" r:id="rId17"/>
    <p:sldId id="286" r:id="rId18"/>
    <p:sldId id="281" r:id="rId19"/>
    <p:sldId id="287" r:id="rId20"/>
    <p:sldId id="289" r:id="rId21"/>
    <p:sldId id="288" r:id="rId22"/>
    <p:sldId id="262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SPSS 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486600" cy="1752600"/>
          </a:xfrm>
        </p:spPr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+mj-ea"/>
                <a:ea typeface="+mj-ea"/>
              </a:rPr>
              <a:t>單元四</a:t>
            </a:r>
            <a:r>
              <a:rPr lang="en-US" altLang="zh-TW" b="1" dirty="0" smtClean="0">
                <a:latin typeface="+mj-ea"/>
                <a:ea typeface="+mj-ea"/>
              </a:rPr>
              <a:t>:</a:t>
            </a:r>
            <a:r>
              <a:rPr lang="zh-TW" altLang="en-US" b="1" dirty="0" smtClean="0">
                <a:latin typeface="+mj-ea"/>
                <a:ea typeface="+mj-ea"/>
              </a:rPr>
              <a:t> 部分表格的建立與條件勝算比的計算</a:t>
            </a:r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2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</a:rPr>
              <a:t>資料存檔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/>
              <a:t>在檔案下選</a:t>
            </a:r>
            <a:r>
              <a:rPr lang="zh-TW" altLang="zh-TW" sz="2800" b="1" u="sng" dirty="0"/>
              <a:t>另存新檔</a:t>
            </a:r>
            <a:r>
              <a:rPr lang="zh-TW" altLang="zh-TW" sz="2800" b="1" dirty="0"/>
              <a:t>，儲存於我的文件，檔名</a:t>
            </a:r>
            <a:r>
              <a:rPr lang="zh-TW" altLang="zh-TW" sz="2800" b="1" dirty="0" smtClean="0"/>
              <a:t>輸入</a:t>
            </a:r>
            <a:r>
              <a:rPr lang="zh-TW" altLang="en-US" sz="2800" b="1" u="sng" dirty="0" smtClean="0"/>
              <a:t>死</a:t>
            </a:r>
            <a:r>
              <a:rPr lang="zh-TW" altLang="en-US" sz="2800" b="1" u="sng" dirty="0"/>
              <a:t>刑</a:t>
            </a:r>
            <a:r>
              <a:rPr lang="zh-TW" altLang="zh-TW" sz="2800" b="1" dirty="0" smtClean="0"/>
              <a:t>，</a:t>
            </a:r>
            <a:r>
              <a:rPr lang="zh-TW" altLang="zh-TW" sz="2800" b="1" dirty="0"/>
              <a:t>存檔類型為</a:t>
            </a:r>
            <a:r>
              <a:rPr lang="en-US" altLang="zh-TW" sz="2800" b="1" dirty="0"/>
              <a:t>SPSS Statistics (*.</a:t>
            </a:r>
            <a:r>
              <a:rPr lang="en-US" altLang="zh-TW" sz="2800" b="1" dirty="0" err="1"/>
              <a:t>sav</a:t>
            </a:r>
            <a:r>
              <a:rPr lang="en-US" altLang="zh-TW" sz="2800" b="1" dirty="0"/>
              <a:t>)</a:t>
            </a:r>
            <a:r>
              <a:rPr lang="zh-TW" altLang="zh-TW" sz="2800" b="1" dirty="0"/>
              <a:t>，最後按</a:t>
            </a:r>
            <a:r>
              <a:rPr lang="zh-TW" altLang="zh-TW" sz="2800" b="1" u="sng" dirty="0"/>
              <a:t>儲存</a:t>
            </a:r>
            <a:r>
              <a:rPr lang="zh-TW" altLang="zh-TW" sz="2800" b="1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44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4229645" cy="5349006"/>
          </a:xfrm>
          <a:prstGeom prst="rect">
            <a:avLst/>
          </a:prstGeom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先設定加權變數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0" y="4797152"/>
            <a:ext cx="3672408" cy="532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zh-TW" sz="2800" b="1" dirty="0" smtClean="0"/>
              <a:t>在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資料</a:t>
            </a:r>
            <a:r>
              <a:rPr lang="zh-TW" altLang="zh-TW" sz="2800" b="1" dirty="0" smtClean="0"/>
              <a:t>下選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加權觀察值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3347864" y="5063480"/>
            <a:ext cx="1296144" cy="153387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76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884731"/>
            <a:ext cx="4191000" cy="2600325"/>
          </a:xfrm>
          <a:prstGeom prst="rect">
            <a:avLst/>
          </a:prstGeom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先設定加權變數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觀察值</a:t>
            </a:r>
            <a:r>
              <a:rPr lang="zh-TW" altLang="en-US" sz="2800" b="1" dirty="0" smtClean="0"/>
              <a:t>加權依據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次數變數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count</a:t>
            </a:r>
            <a:r>
              <a:rPr lang="en-US" altLang="zh-TW" sz="2800" b="1" dirty="0"/>
              <a:t>, </a:t>
            </a:r>
            <a:r>
              <a:rPr lang="zh-TW" altLang="zh-TW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確</a:t>
            </a:r>
            <a:r>
              <a:rPr lang="zh-TW" altLang="en-US" sz="2800" b="1" dirty="0">
                <a:solidFill>
                  <a:srgbClr val="FF0000"/>
                </a:solidFill>
              </a:rPr>
              <a:t>定</a:t>
            </a:r>
            <a:endParaRPr lang="zh-TW" altLang="zh-TW" sz="2800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 flipH="1" flipV="1">
            <a:off x="1547664" y="5195900"/>
            <a:ext cx="288032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7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6086475" cy="3105150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建立交叉表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 smtClean="0"/>
              <a:t>在</a:t>
            </a:r>
            <a:r>
              <a:rPr lang="zh-TW" altLang="en-US" sz="2800" b="1" dirty="0">
                <a:solidFill>
                  <a:srgbClr val="FF0000"/>
                </a:solidFill>
              </a:rPr>
              <a:t>分析</a:t>
            </a:r>
            <a:r>
              <a:rPr lang="zh-TW" altLang="zh-TW" sz="2800" b="1" dirty="0" smtClean="0"/>
              <a:t>下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zh-TW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敘述統計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zh-TW" sz="2800" b="1" dirty="0" smtClean="0"/>
              <a:t>向</a:t>
            </a:r>
            <a:r>
              <a:rPr lang="zh-TW" altLang="zh-TW" sz="2800" b="1" dirty="0"/>
              <a:t>右</a:t>
            </a:r>
            <a:r>
              <a:rPr lang="zh-TW" altLang="zh-TW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交叉表</a:t>
            </a:r>
            <a:endParaRPr lang="zh-TW" altLang="zh-TW" sz="2800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cxnSp>
        <p:nvCxnSpPr>
          <p:cNvPr id="7" name="直線單箭頭接點 6"/>
          <p:cNvCxnSpPr/>
          <p:nvPr/>
        </p:nvCxnSpPr>
        <p:spPr>
          <a:xfrm flipH="1" flipV="1">
            <a:off x="6228184" y="4038600"/>
            <a:ext cx="1872208" cy="4705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13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68144" y="2564904"/>
            <a:ext cx="2412537" cy="1152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sz="4000" b="1" dirty="0" smtClean="0"/>
              <a:t>接著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選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列變數</a:t>
            </a:r>
            <a:r>
              <a:rPr lang="en-US" altLang="zh-TW" sz="4000" b="1" dirty="0" smtClean="0"/>
              <a:t>, </a:t>
            </a:r>
            <a:r>
              <a:rPr lang="zh-TW" altLang="en-US" sz="4000" b="1" dirty="0" smtClean="0"/>
              <a:t>選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行變數</a:t>
            </a:r>
            <a:endParaRPr lang="zh-TW" altLang="en-US" sz="4000" b="1" dirty="0">
              <a:solidFill>
                <a:srgbClr val="FF0000"/>
              </a:solidFill>
            </a:endParaRPr>
          </a:p>
          <a:p>
            <a:endParaRPr lang="zh-TW" altLang="en-US" sz="2800" b="1" dirty="0">
              <a:solidFill>
                <a:srgbClr val="C00000"/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268760"/>
            <a:ext cx="460057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52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4629150" cy="4276725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列變數</a:t>
            </a:r>
            <a:r>
              <a:rPr lang="zh-TW" altLang="en-US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被告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行變數</a:t>
            </a:r>
            <a:r>
              <a:rPr lang="zh-TW" altLang="en-US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死刑</a:t>
            </a:r>
            <a:r>
              <a:rPr lang="en-US" altLang="zh-TW" sz="2800" b="1" dirty="0" smtClean="0"/>
              <a:t>,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 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圖層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</a:t>
            </a:r>
            <a:r>
              <a:rPr lang="zh-TW" altLang="en-US" sz="2800" b="1" dirty="0" smtClean="0"/>
              <a:t>來自</a:t>
            </a:r>
            <a:r>
              <a:rPr lang="zh-TW" altLang="en-US" sz="2800" b="1" smtClean="0">
                <a:solidFill>
                  <a:srgbClr val="FF0000"/>
                </a:solidFill>
              </a:rPr>
              <a:t>罹難者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H="1">
            <a:off x="5076056" y="2394466"/>
            <a:ext cx="100811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6084168" y="213285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統計量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8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9778" y="1009142"/>
            <a:ext cx="4341433" cy="4705240"/>
          </a:xfrm>
          <a:prstGeom prst="rect">
            <a:avLst/>
          </a:prstGeom>
        </p:spPr>
      </p:pic>
      <p:cxnSp>
        <p:nvCxnSpPr>
          <p:cNvPr id="6" name="直線單箭頭接點 5"/>
          <p:cNvCxnSpPr/>
          <p:nvPr/>
        </p:nvCxnSpPr>
        <p:spPr>
          <a:xfrm flipH="1" flipV="1">
            <a:off x="2374012" y="5348397"/>
            <a:ext cx="288032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734052" y="593011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繼續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3511750" y="3573016"/>
            <a:ext cx="1852338" cy="3920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310559" y="3311406"/>
            <a:ext cx="2863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勾選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風</a:t>
            </a:r>
            <a:r>
              <a:rPr lang="zh-TW" altLang="en-US" sz="2800" b="1" dirty="0">
                <a:solidFill>
                  <a:srgbClr val="FF0000"/>
                </a:solidFill>
              </a:rPr>
              <a:t>險</a:t>
            </a:r>
          </a:p>
        </p:txBody>
      </p:sp>
    </p:spTree>
    <p:extLst>
      <p:ext uri="{BB962C8B-B14F-4D97-AF65-F5344CB8AC3E}">
        <p14:creationId xmlns:p14="http://schemas.microsoft.com/office/powerpoint/2010/main" xmlns="" val="41642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4629150" cy="4276725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H="1">
            <a:off x="5076056" y="2636912"/>
            <a:ext cx="100811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6084168" y="244731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儲存格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474" y="1530997"/>
            <a:ext cx="3863589" cy="4528292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2548" y="908720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個</a:t>
            </a:r>
            <a:r>
              <a:rPr lang="zh-TW" altLang="en-US" sz="2800" b="1" dirty="0" smtClean="0"/>
              <a:t>數部分勾選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觀察值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列百分比</a:t>
            </a:r>
            <a:r>
              <a:rPr lang="en-US" altLang="zh-TW" sz="2800" b="1" dirty="0" smtClean="0"/>
              <a:t>. 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 flipH="1" flipV="1">
            <a:off x="2195737" y="5787911"/>
            <a:ext cx="506557" cy="59341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738269" y="6196663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繼續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V="1">
            <a:off x="426001" y="3705133"/>
            <a:ext cx="648072" cy="900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599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08720"/>
            <a:ext cx="4629150" cy="4276725"/>
          </a:xfrm>
          <a:prstGeom prst="rect">
            <a:avLst/>
          </a:prstGeom>
        </p:spPr>
      </p:pic>
      <p:cxnSp>
        <p:nvCxnSpPr>
          <p:cNvPr id="6" name="直線單箭頭接點 5"/>
          <p:cNvCxnSpPr/>
          <p:nvPr/>
        </p:nvCxnSpPr>
        <p:spPr>
          <a:xfrm flipH="1" flipV="1">
            <a:off x="1763688" y="4869160"/>
            <a:ext cx="864096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606139" y="532763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確定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23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範例</a:t>
            </a:r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r>
              <a:rPr lang="zh-TW" altLang="en-US" b="1" dirty="0" smtClean="0">
                <a:solidFill>
                  <a:srgbClr val="FF0000"/>
                </a:solidFill>
              </a:rPr>
              <a:t>死刑處罰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4146657"/>
              </p:ext>
            </p:extLst>
          </p:nvPr>
        </p:nvGraphicFramePr>
        <p:xfrm>
          <a:off x="539552" y="1700808"/>
          <a:ext cx="7920882" cy="4145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/>
                        <a:t>罹難者種族</a:t>
                      </a:r>
                      <a:endParaRPr lang="zh-TW" altLang="en-US" sz="2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/>
                        <a:t>被告</a:t>
                      </a:r>
                      <a:endParaRPr lang="en-US" altLang="zh-TW" sz="2800" b="1" dirty="0" smtClean="0"/>
                    </a:p>
                    <a:p>
                      <a:pPr algn="ctr"/>
                      <a:r>
                        <a:rPr lang="zh-TW" altLang="en-US" sz="2800" b="1" dirty="0" smtClean="0"/>
                        <a:t>種族</a:t>
                      </a:r>
                      <a:endParaRPr lang="zh-TW" altLang="en-US" sz="2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/>
                        <a:t>死刑處罰</a:t>
                      </a:r>
                      <a:endParaRPr lang="zh-TW" alt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Total</a:t>
                      </a:r>
                      <a:endParaRPr lang="zh-TW" altLang="en-US" sz="2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/>
                        <a:t>百分比</a:t>
                      </a:r>
                      <a:endParaRPr lang="zh-TW" altLang="en-US" sz="2800" b="1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Yes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No</a:t>
                      </a:r>
                      <a:endParaRPr lang="zh-TW" altLang="en-US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800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白人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白人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53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414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467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11.3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黑人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11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37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48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22.9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黑人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白人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0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16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16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0.0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黑人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4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139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143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2.8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TW" sz="2800" b="1" dirty="0" smtClean="0"/>
                        <a:t>Total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白人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53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430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483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11.0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黑人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15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176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191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smtClean="0"/>
                        <a:t>7.9</a:t>
                      </a:r>
                      <a:endParaRPr lang="zh-TW" altLang="en-US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8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824" y="1436454"/>
            <a:ext cx="5462092" cy="528227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635896" y="2466154"/>
            <a:ext cx="720080" cy="2309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614012" y="2987044"/>
            <a:ext cx="741964" cy="2259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4377860" y="2060848"/>
            <a:ext cx="1778316" cy="520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614012" y="3964623"/>
            <a:ext cx="741964" cy="225932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086438" y="1810305"/>
            <a:ext cx="3085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53/467=0.113=11.3%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120612" y="2234968"/>
            <a:ext cx="276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11/4=0.229=22.9%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074041" y="4506455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4/143=0.028=2.8%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cxnSp>
        <p:nvCxnSpPr>
          <p:cNvPr id="17" name="直線單箭頭接點 16"/>
          <p:cNvCxnSpPr>
            <a:stCxn id="6" idx="3"/>
          </p:cNvCxnSpPr>
          <p:nvPr/>
        </p:nvCxnSpPr>
        <p:spPr>
          <a:xfrm flipV="1">
            <a:off x="4355976" y="2428501"/>
            <a:ext cx="1824003" cy="67150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endCxn id="22" idx="1"/>
          </p:cNvCxnSpPr>
          <p:nvPr/>
        </p:nvCxnSpPr>
        <p:spPr>
          <a:xfrm>
            <a:off x="4399744" y="4145017"/>
            <a:ext cx="1756432" cy="124104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635896" y="4437112"/>
            <a:ext cx="741964" cy="2259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單箭頭接點 20"/>
          <p:cNvCxnSpPr>
            <a:stCxn id="16" idx="3"/>
            <a:endCxn id="15" idx="1"/>
          </p:cNvCxnSpPr>
          <p:nvPr/>
        </p:nvCxnSpPr>
        <p:spPr>
          <a:xfrm>
            <a:off x="4377860" y="4550078"/>
            <a:ext cx="1696181" cy="18721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6156176" y="4038288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0/16=0=0%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35896" y="5466883"/>
            <a:ext cx="741964" cy="2259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6065632" y="5449244"/>
            <a:ext cx="2008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15/131=7.9%</a:t>
            </a:r>
            <a:endParaRPr lang="zh-TW" altLang="en-US" sz="2400" dirty="0"/>
          </a:p>
        </p:txBody>
      </p:sp>
      <p:cxnSp>
        <p:nvCxnSpPr>
          <p:cNvPr id="27" name="直線單箭頭接點 26"/>
          <p:cNvCxnSpPr>
            <a:endCxn id="30" idx="1"/>
          </p:cNvCxnSpPr>
          <p:nvPr/>
        </p:nvCxnSpPr>
        <p:spPr>
          <a:xfrm flipV="1">
            <a:off x="4408617" y="5273834"/>
            <a:ext cx="1699705" cy="306016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3657780" y="5939372"/>
            <a:ext cx="741964" cy="2259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單箭頭接點 28"/>
          <p:cNvCxnSpPr>
            <a:stCxn id="28" idx="3"/>
            <a:endCxn id="26" idx="1"/>
          </p:cNvCxnSpPr>
          <p:nvPr/>
        </p:nvCxnSpPr>
        <p:spPr>
          <a:xfrm flipV="1">
            <a:off x="4399744" y="5680077"/>
            <a:ext cx="1665888" cy="37226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6108322" y="5043001"/>
            <a:ext cx="2157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53/483=11.0%</a:t>
            </a:r>
            <a:endParaRPr lang="zh-TW" altLang="en-US" sz="2400" dirty="0"/>
          </a:p>
        </p:txBody>
      </p:sp>
      <p:sp>
        <p:nvSpPr>
          <p:cNvPr id="31" name="矩形 30"/>
          <p:cNvSpPr/>
          <p:nvPr/>
        </p:nvSpPr>
        <p:spPr>
          <a:xfrm>
            <a:off x="6058213" y="421497"/>
            <a:ext cx="2930848" cy="12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/>
              <a:t>當罹難者為</a:t>
            </a:r>
            <a:r>
              <a:rPr lang="zh-TW" altLang="en-US" b="1" dirty="0">
                <a:solidFill>
                  <a:srgbClr val="0070C0"/>
                </a:solidFill>
              </a:rPr>
              <a:t>白人</a:t>
            </a:r>
            <a:r>
              <a:rPr lang="zh-TW" altLang="en-US" b="1" dirty="0"/>
              <a:t>時</a:t>
            </a:r>
            <a:r>
              <a:rPr lang="en-US" altLang="zh-TW" b="1" dirty="0"/>
              <a:t>, </a:t>
            </a:r>
            <a:r>
              <a:rPr lang="zh-TW" altLang="en-US" b="1" dirty="0" smtClean="0"/>
              <a:t>黑人被告</a:t>
            </a:r>
            <a:r>
              <a:rPr lang="zh-TW" altLang="en-US" b="1" dirty="0"/>
              <a:t>被判死刑</a:t>
            </a:r>
            <a:r>
              <a:rPr lang="zh-TW" altLang="en-US" b="1" dirty="0" smtClean="0"/>
              <a:t>的比例比白人被告高</a:t>
            </a:r>
            <a:r>
              <a:rPr lang="en-US" altLang="zh-TW" b="1" dirty="0" smtClean="0"/>
              <a:t>22.9%-11.3%=11.6%</a:t>
            </a:r>
            <a:endParaRPr lang="en-US" altLang="zh-TW" b="1" dirty="0"/>
          </a:p>
        </p:txBody>
      </p:sp>
      <p:sp>
        <p:nvSpPr>
          <p:cNvPr id="32" name="矩形 31"/>
          <p:cNvSpPr/>
          <p:nvPr/>
        </p:nvSpPr>
        <p:spPr>
          <a:xfrm>
            <a:off x="5940152" y="5885563"/>
            <a:ext cx="32013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/>
              <a:t>忽略罹難者種族</a:t>
            </a:r>
            <a:r>
              <a:rPr lang="en-US" altLang="zh-TW" b="1" dirty="0" smtClean="0"/>
              <a:t>, </a:t>
            </a:r>
            <a:r>
              <a:rPr lang="zh-TW" altLang="en-US" b="1" dirty="0" smtClean="0"/>
              <a:t>黑人被告</a:t>
            </a:r>
            <a:r>
              <a:rPr lang="zh-TW" altLang="en-US" b="1" dirty="0"/>
              <a:t>被判死刑</a:t>
            </a:r>
            <a:r>
              <a:rPr lang="zh-TW" altLang="en-US" b="1" dirty="0" smtClean="0"/>
              <a:t>的比例比白人被告低</a:t>
            </a:r>
            <a:endParaRPr lang="en-US" altLang="zh-TW" b="1" dirty="0"/>
          </a:p>
        </p:txBody>
      </p:sp>
      <p:sp>
        <p:nvSpPr>
          <p:cNvPr id="38" name="矩形 37"/>
          <p:cNvSpPr/>
          <p:nvPr/>
        </p:nvSpPr>
        <p:spPr>
          <a:xfrm>
            <a:off x="6105648" y="2717211"/>
            <a:ext cx="293084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/>
              <a:t>當罹難者</a:t>
            </a:r>
            <a:r>
              <a:rPr lang="zh-TW" altLang="en-US" b="1" dirty="0" smtClean="0"/>
              <a:t>為</a:t>
            </a:r>
            <a:r>
              <a:rPr lang="zh-TW" altLang="en-US" b="1" dirty="0" smtClean="0">
                <a:solidFill>
                  <a:srgbClr val="0070C0"/>
                </a:solidFill>
              </a:rPr>
              <a:t>黑人</a:t>
            </a:r>
            <a:r>
              <a:rPr lang="zh-TW" altLang="en-US" b="1" dirty="0"/>
              <a:t>時</a:t>
            </a:r>
            <a:r>
              <a:rPr lang="en-US" altLang="zh-TW" b="1" dirty="0"/>
              <a:t>, </a:t>
            </a:r>
            <a:r>
              <a:rPr lang="zh-TW" altLang="en-US" b="1" dirty="0" smtClean="0"/>
              <a:t>黑人被告</a:t>
            </a:r>
            <a:r>
              <a:rPr lang="zh-TW" altLang="en-US" b="1" dirty="0"/>
              <a:t>被判死刑</a:t>
            </a:r>
            <a:r>
              <a:rPr lang="zh-TW" altLang="en-US" b="1" dirty="0" smtClean="0"/>
              <a:t>的比例比白人被告高</a:t>
            </a:r>
            <a:r>
              <a:rPr lang="en-US" altLang="zh-TW" b="1" dirty="0" smtClean="0"/>
              <a:t>2.8%-0%=2.8%</a:t>
            </a: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xmlns="" val="13380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5270348" cy="5334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矩形 4"/>
              <p:cNvSpPr/>
              <p:nvPr/>
            </p:nvSpPr>
            <p:spPr>
              <a:xfrm>
                <a:off x="2771800" y="2442233"/>
                <a:ext cx="928396" cy="4139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TW" alt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sub>
                    </m:sSub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=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442233"/>
                <a:ext cx="928396" cy="41395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t="-4412" r="-4605" b="-161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矩形 15"/>
              <p:cNvSpPr/>
              <p:nvPr/>
            </p:nvSpPr>
            <p:spPr>
              <a:xfrm>
                <a:off x="5901985" y="764704"/>
                <a:ext cx="2931636" cy="20134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條件勝算比</m:t>
                    </m:r>
                    <m:sSub>
                      <m:sSubPr>
                        <m:ctrlPr>
                          <a:rPr lang="en-US" altLang="zh-TW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TW" alt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  <m:r>
                          <a:rPr lang="en-US" altLang="zh-TW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rgbClr val="FF0000"/>
                    </a:solidFill>
                  </a:rPr>
                  <a:t>=0.431</a:t>
                </a:r>
                <a:endParaRPr lang="en-US" altLang="zh-TW" sz="2000" b="1" dirty="0"/>
              </a:p>
              <a:p>
                <a:pPr>
                  <a:lnSpc>
                    <a:spcPct val="150000"/>
                  </a:lnSpc>
                </a:pPr>
                <a:r>
                  <a:rPr lang="zh-TW" altLang="en-US" sz="2000" b="1" dirty="0" smtClean="0"/>
                  <a:t>當罹難者為</a:t>
                </a:r>
                <a:r>
                  <a:rPr lang="zh-TW" altLang="en-US" sz="2000" b="1" dirty="0" smtClean="0">
                    <a:solidFill>
                      <a:srgbClr val="0070C0"/>
                    </a:solidFill>
                  </a:rPr>
                  <a:t>白人</a:t>
                </a:r>
                <a:r>
                  <a:rPr lang="zh-TW" altLang="en-US" sz="2000" b="1" dirty="0" smtClean="0"/>
                  <a:t>時</a:t>
                </a:r>
                <a:r>
                  <a:rPr lang="en-US" altLang="zh-TW" sz="2000" b="1" dirty="0" smtClean="0"/>
                  <a:t>, </a:t>
                </a:r>
                <a:r>
                  <a:rPr lang="zh-TW" altLang="en-US" sz="2000" b="1" dirty="0" smtClean="0"/>
                  <a:t>白人</a:t>
                </a:r>
                <a:endParaRPr lang="en-US" altLang="zh-TW" sz="2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zh-TW" altLang="en-US" sz="2000" b="1" dirty="0" smtClean="0"/>
                  <a:t>被告被判死刑的勝算是</a:t>
                </a:r>
                <a:endParaRPr lang="en-US" altLang="zh-TW" sz="2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zh-TW" altLang="en-US" sz="2000" b="1" dirty="0" smtClean="0"/>
                  <a:t>黑人被告的</a:t>
                </a:r>
                <a:r>
                  <a:rPr lang="en-US" altLang="zh-TW" sz="2000" b="1" dirty="0" smtClean="0"/>
                  <a:t>43%</a:t>
                </a:r>
              </a:p>
            </p:txBody>
          </p:sp>
        </mc:Choice>
        <mc:Fallback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985" y="764704"/>
                <a:ext cx="2931636" cy="2013436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079" r="-1455" b="-1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矩形 18"/>
              <p:cNvSpPr/>
              <p:nvPr/>
            </p:nvSpPr>
            <p:spPr>
              <a:xfrm>
                <a:off x="5929937" y="2924944"/>
                <a:ext cx="2890535" cy="155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條件勝算比</m:t>
                    </m:r>
                    <m:sSub>
                      <m:sSubPr>
                        <m:ctrlPr>
                          <a:rPr lang="en-US" altLang="zh-TW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TW" alt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  <m:r>
                          <a:rPr lang="en-US" altLang="zh-TW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(2)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rgbClr val="FF0000"/>
                    </a:solidFill>
                  </a:rPr>
                  <a:t>=0</a:t>
                </a:r>
                <a:endParaRPr lang="en-US" altLang="zh-TW" sz="2000" b="1" dirty="0"/>
              </a:p>
              <a:p>
                <a:pPr>
                  <a:lnSpc>
                    <a:spcPct val="150000"/>
                  </a:lnSpc>
                </a:pPr>
                <a:r>
                  <a:rPr lang="zh-TW" altLang="en-US" sz="2000" b="1" dirty="0" smtClean="0"/>
                  <a:t>當罹難者為</a:t>
                </a:r>
                <a:r>
                  <a:rPr lang="zh-TW" altLang="en-US" sz="2000" b="1" dirty="0" smtClean="0">
                    <a:solidFill>
                      <a:srgbClr val="0070C0"/>
                    </a:solidFill>
                  </a:rPr>
                  <a:t>黑人</a:t>
                </a:r>
                <a:r>
                  <a:rPr lang="zh-TW" altLang="en-US" sz="2000" b="1" dirty="0" smtClean="0"/>
                  <a:t>時</a:t>
                </a:r>
                <a:r>
                  <a:rPr lang="en-US" altLang="zh-TW" sz="2000" b="1" dirty="0" smtClean="0"/>
                  <a:t>, </a:t>
                </a:r>
                <a:r>
                  <a:rPr lang="zh-TW" altLang="en-US" sz="2000" b="1" dirty="0" smtClean="0"/>
                  <a:t>白人</a:t>
                </a:r>
                <a:endParaRPr lang="en-US" altLang="zh-TW" sz="2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zh-TW" altLang="en-US" sz="2000" b="1" dirty="0" smtClean="0"/>
                  <a:t>被告被判死刑的勝算是</a:t>
                </a:r>
                <a:r>
                  <a:rPr lang="en-US" altLang="zh-TW" sz="2000" b="1" dirty="0"/>
                  <a:t>0</a:t>
                </a:r>
                <a:endParaRPr lang="en-US" altLang="zh-TW" sz="2000" b="1" dirty="0" smtClean="0"/>
              </a:p>
            </p:txBody>
          </p:sp>
        </mc:Choice>
        <mc:Fallback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937" y="2924944"/>
                <a:ext cx="2890535" cy="1551771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2321" r="-1899" b="-27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矩形 19"/>
              <p:cNvSpPr/>
              <p:nvPr/>
            </p:nvSpPr>
            <p:spPr>
              <a:xfrm>
                <a:off x="2946348" y="4959257"/>
                <a:ext cx="689548" cy="380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TW" alt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</m:sub>
                    </m:sSub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=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348" y="4959257"/>
                <a:ext cx="689548" cy="380938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t="-6452" r="-7080" b="-25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矩形 20"/>
              <p:cNvSpPr/>
              <p:nvPr/>
            </p:nvSpPr>
            <p:spPr>
              <a:xfrm>
                <a:off x="5901985" y="4950098"/>
                <a:ext cx="3005951" cy="15531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勝算比</m:t>
                        </m:r>
                        <m:acc>
                          <m:accPr>
                            <m:chr m:val="̂"/>
                            <m:ctrlPr>
                              <a:rPr lang="en-US" altLang="zh-TW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TW" alt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rgbClr val="FF0000"/>
                    </a:solidFill>
                  </a:rPr>
                  <a:t>=1.446</a:t>
                </a:r>
                <a:endParaRPr lang="en-US" altLang="zh-TW" sz="2000" b="1" dirty="0"/>
              </a:p>
              <a:p>
                <a:pPr>
                  <a:lnSpc>
                    <a:spcPct val="150000"/>
                  </a:lnSpc>
                </a:pPr>
                <a:r>
                  <a:rPr lang="zh-TW" altLang="en-US" sz="2000" b="1" dirty="0" smtClean="0"/>
                  <a:t>白人被告被判死刑的勝算</a:t>
                </a:r>
                <a:endParaRPr lang="en-US" altLang="zh-TW" sz="2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zh-TW" altLang="en-US" sz="2000" b="1" dirty="0" smtClean="0"/>
                  <a:t>是黑人被告的</a:t>
                </a:r>
                <a:r>
                  <a:rPr lang="en-US" altLang="zh-TW" sz="2000" b="1" dirty="0" smtClean="0"/>
                  <a:t>1.446</a:t>
                </a:r>
                <a:r>
                  <a:rPr lang="zh-TW" altLang="en-US" sz="2000" b="1" dirty="0" smtClean="0"/>
                  <a:t>倍</a:t>
                </a:r>
                <a:endParaRPr lang="en-US" altLang="zh-TW" sz="2000" b="1" dirty="0" smtClean="0"/>
              </a:p>
            </p:txBody>
          </p:sp>
        </mc:Choice>
        <mc:Fallback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985" y="4950098"/>
                <a:ext cx="3005951" cy="1553117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l="-2028" r="-18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649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</a:rPr>
              <a:t>用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  <a:ea typeface="+mn-ea"/>
              </a:rPr>
              <a:t>SPSS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計算</a:t>
            </a:r>
            <a:endParaRPr lang="zh-TW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zh-TW" altLang="en-US" sz="2800" b="1" dirty="0" smtClean="0"/>
                  <a:t>部分表格</a:t>
                </a:r>
                <a:r>
                  <a:rPr lang="en-US" altLang="zh-TW" sz="2800" b="1" dirty="0" smtClean="0"/>
                  <a:t>(partial table)</a:t>
                </a:r>
                <a:endParaRPr lang="en-US" altLang="zh-TW" sz="2800" b="1" baseline="-25000" dirty="0" smtClean="0">
                  <a:solidFill>
                    <a:srgbClr val="FF0000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zh-TW" altLang="en-US" sz="2800" b="1" dirty="0" smtClean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百分比</a:t>
                </a:r>
                <a:endParaRPr lang="en-US" altLang="zh-TW" sz="2800" b="1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zh-TW" altLang="en-US" sz="2800" b="1" dirty="0" smtClean="0"/>
                  <a:t>條件勝算比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TW" alt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sty m:val="p"/>
                          </m:rPr>
                          <a:rPr lang="en-US" altLang="zh-TW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altLang="zh-TW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altLang="zh-TW" sz="2800" b="1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TW" alt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  <m:r>
                          <a:rPr lang="en-US" altLang="zh-TW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TW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en-US" altLang="zh-TW" sz="2800" b="1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407" t="-1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201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資料輸入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輸入時</a:t>
            </a:r>
            <a:r>
              <a:rPr lang="zh-TW" altLang="en-US" sz="2800" b="1" dirty="0" smtClean="0"/>
              <a:t>需要四個變數</a:t>
            </a:r>
            <a:r>
              <a:rPr lang="en-US" altLang="zh-TW" sz="2800" b="1" dirty="0" smtClean="0"/>
              <a:t>, </a:t>
            </a:r>
            <a:endParaRPr lang="en-US" altLang="zh-TW" sz="2800" b="1" dirty="0"/>
          </a:p>
          <a:p>
            <a:r>
              <a:rPr lang="zh-TW" altLang="en-US" sz="2800" b="1" dirty="0"/>
              <a:t>一個</a:t>
            </a:r>
            <a:r>
              <a:rPr lang="zh-TW" altLang="en-US" sz="2800" b="1" dirty="0" smtClean="0"/>
              <a:t>是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罹難</a:t>
            </a:r>
            <a:r>
              <a:rPr lang="zh-TW" altLang="en-US" sz="2800" b="1" dirty="0">
                <a:solidFill>
                  <a:srgbClr val="FF0000"/>
                </a:solidFill>
              </a:rPr>
              <a:t>者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種族</a:t>
            </a:r>
            <a:r>
              <a:rPr lang="en-US" altLang="zh-TW" sz="2800" b="1" dirty="0" smtClean="0"/>
              <a:t>(victim’s race), </a:t>
            </a:r>
          </a:p>
          <a:p>
            <a:pPr marL="0" indent="0">
              <a:buNone/>
            </a:pPr>
            <a:r>
              <a:rPr lang="zh-TW" altLang="en-US" sz="2800" b="1" dirty="0" smtClean="0"/>
              <a:t>             罹難者</a:t>
            </a:r>
            <a:r>
              <a:rPr lang="en-US" altLang="zh-TW" sz="2800" b="1" dirty="0" smtClean="0"/>
              <a:t>=1</a:t>
            </a:r>
            <a:r>
              <a:rPr lang="zh-TW" altLang="en-US" sz="2800" b="1" dirty="0" smtClean="0"/>
              <a:t> 代表 白</a:t>
            </a:r>
            <a:r>
              <a:rPr lang="zh-TW" altLang="en-US" sz="2800" b="1" dirty="0"/>
              <a:t>人</a:t>
            </a:r>
            <a:r>
              <a:rPr lang="en-US" altLang="zh-TW" sz="2800" b="1" dirty="0" smtClean="0"/>
              <a:t>(white)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 smtClean="0"/>
              <a:t>             罹難者</a:t>
            </a:r>
            <a:r>
              <a:rPr lang="en-US" altLang="zh-TW" sz="2800" b="1" dirty="0" smtClean="0"/>
              <a:t>=2</a:t>
            </a:r>
            <a:r>
              <a:rPr lang="zh-TW" altLang="en-US" sz="2800" b="1" dirty="0" smtClean="0"/>
              <a:t> 代表 黑</a:t>
            </a:r>
            <a:r>
              <a:rPr lang="zh-TW" altLang="en-US" sz="2800" b="1" dirty="0"/>
              <a:t>人</a:t>
            </a:r>
            <a:r>
              <a:rPr lang="en-US" altLang="zh-TW" sz="2800" b="1" dirty="0" smtClean="0"/>
              <a:t>(black)</a:t>
            </a:r>
            <a:endParaRPr lang="en-US" altLang="zh-TW" sz="2800" b="1" dirty="0"/>
          </a:p>
          <a:p>
            <a:r>
              <a:rPr lang="zh-TW" altLang="en-US" sz="2800" b="1" dirty="0"/>
              <a:t>一個</a:t>
            </a:r>
            <a:r>
              <a:rPr lang="zh-TW" altLang="en-US" sz="2800" b="1" dirty="0" smtClean="0"/>
              <a:t>是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被告</a:t>
            </a:r>
            <a:r>
              <a:rPr lang="zh-TW" altLang="en-US" sz="2800" b="1" dirty="0">
                <a:solidFill>
                  <a:srgbClr val="FF0000"/>
                </a:solidFill>
              </a:rPr>
              <a:t>種族</a:t>
            </a:r>
            <a:r>
              <a:rPr lang="en-US" altLang="zh-TW" sz="2800" b="1" dirty="0" smtClean="0"/>
              <a:t>(defendant’s race)</a:t>
            </a:r>
          </a:p>
          <a:p>
            <a:pPr marL="0" indent="0">
              <a:buNone/>
            </a:pPr>
            <a:r>
              <a:rPr lang="zh-TW" altLang="en-US" sz="2800" b="1" dirty="0" smtClean="0"/>
              <a:t>             被告</a:t>
            </a:r>
            <a:r>
              <a:rPr lang="en-US" altLang="zh-TW" sz="2800" b="1" dirty="0" smtClean="0"/>
              <a:t>=</a:t>
            </a:r>
            <a:r>
              <a:rPr lang="en-US" altLang="zh-TW" sz="2800" b="1" dirty="0"/>
              <a:t>1 </a:t>
            </a:r>
            <a:r>
              <a:rPr lang="zh-TW" altLang="en-US" sz="2800" b="1" dirty="0"/>
              <a:t>代表 白人</a:t>
            </a:r>
            <a:r>
              <a:rPr lang="en-US" altLang="zh-TW" sz="2800" b="1" dirty="0"/>
              <a:t>(white)</a:t>
            </a:r>
          </a:p>
          <a:p>
            <a:pPr marL="0" indent="0">
              <a:buNone/>
            </a:pPr>
            <a:r>
              <a:rPr lang="zh-TW" altLang="en-US" sz="2800" b="1" dirty="0" smtClean="0"/>
              <a:t>             被告</a:t>
            </a:r>
            <a:r>
              <a:rPr lang="en-US" altLang="zh-TW" sz="2800" b="1" dirty="0" smtClean="0"/>
              <a:t>=</a:t>
            </a:r>
            <a:r>
              <a:rPr lang="en-US" altLang="zh-TW" sz="2800" b="1" dirty="0"/>
              <a:t>2 </a:t>
            </a:r>
            <a:r>
              <a:rPr lang="zh-TW" altLang="en-US" sz="2800" b="1" dirty="0"/>
              <a:t>代表 黑人</a:t>
            </a:r>
            <a:r>
              <a:rPr lang="en-US" altLang="zh-TW" sz="2800" b="1" dirty="0"/>
              <a:t>(black</a:t>
            </a:r>
            <a:r>
              <a:rPr lang="en-US" altLang="zh-TW" sz="2800" b="1" dirty="0" smtClean="0"/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745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資料輸入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輸入時</a:t>
            </a:r>
            <a:r>
              <a:rPr lang="zh-TW" altLang="en-US" sz="2800" b="1" dirty="0" smtClean="0"/>
              <a:t>需要四個變數</a:t>
            </a:r>
            <a:r>
              <a:rPr lang="en-US" altLang="zh-TW" sz="2800" b="1" dirty="0" smtClean="0"/>
              <a:t>, </a:t>
            </a:r>
            <a:endParaRPr lang="en-US" altLang="zh-TW" sz="2800" b="1" dirty="0"/>
          </a:p>
          <a:p>
            <a:r>
              <a:rPr lang="zh-TW" altLang="en-US" sz="2800" b="1" dirty="0"/>
              <a:t>一個</a:t>
            </a:r>
            <a:r>
              <a:rPr lang="zh-TW" altLang="en-US" sz="2800" b="1" dirty="0" smtClean="0"/>
              <a:t>是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死刑處罰</a:t>
            </a:r>
            <a:r>
              <a:rPr lang="en-US" altLang="zh-TW" sz="2800" b="1" dirty="0" smtClean="0"/>
              <a:t>(death penalty), </a:t>
            </a:r>
          </a:p>
          <a:p>
            <a:pPr marL="0" indent="0">
              <a:buNone/>
            </a:pPr>
            <a:r>
              <a:rPr lang="zh-TW" altLang="en-US" sz="2800" b="1" dirty="0" smtClean="0"/>
              <a:t>             死刑</a:t>
            </a:r>
            <a:r>
              <a:rPr lang="en-US" altLang="zh-TW" sz="2800" b="1" dirty="0" smtClean="0"/>
              <a:t>=1</a:t>
            </a:r>
            <a:r>
              <a:rPr lang="zh-TW" altLang="en-US" sz="2800" b="1" dirty="0" smtClean="0"/>
              <a:t> 代表 </a:t>
            </a:r>
            <a:r>
              <a:rPr lang="en-US" altLang="zh-TW" sz="2800" b="1" dirty="0" smtClean="0"/>
              <a:t>yes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 smtClean="0"/>
              <a:t>             死刑</a:t>
            </a:r>
            <a:r>
              <a:rPr lang="en-US" altLang="zh-TW" sz="2800" b="1" dirty="0" smtClean="0"/>
              <a:t>=2</a:t>
            </a:r>
            <a:r>
              <a:rPr lang="zh-TW" altLang="en-US" sz="2800" b="1" dirty="0" smtClean="0"/>
              <a:t> 代表 </a:t>
            </a:r>
            <a:r>
              <a:rPr lang="en-US" altLang="zh-TW" sz="2800" b="1" dirty="0" smtClean="0"/>
              <a:t>no</a:t>
            </a:r>
            <a:endParaRPr lang="en-US" altLang="zh-TW" sz="2800" b="1" dirty="0"/>
          </a:p>
          <a:p>
            <a:r>
              <a:rPr lang="zh-TW" altLang="en-US" sz="2800" b="1" dirty="0" smtClean="0"/>
              <a:t>一個</a:t>
            </a:r>
            <a:r>
              <a:rPr lang="zh-TW" altLang="en-US" sz="2800" b="1" dirty="0"/>
              <a:t>是</a:t>
            </a:r>
            <a:r>
              <a:rPr lang="en-US" altLang="zh-TW" sz="2800" b="1" dirty="0">
                <a:solidFill>
                  <a:srgbClr val="FF0000"/>
                </a:solidFill>
              </a:rPr>
              <a:t>count</a:t>
            </a:r>
            <a:r>
              <a:rPr lang="en-US" altLang="zh-TW" sz="2800" b="1" dirty="0"/>
              <a:t>, </a:t>
            </a:r>
            <a:r>
              <a:rPr lang="zh-TW" altLang="en-US" sz="2800" b="1" dirty="0"/>
              <a:t>代表每一個格內的觀察次數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388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806686"/>
            <a:ext cx="7591425" cy="35718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定義</a:t>
            </a:r>
            <a:r>
              <a:rPr lang="zh-TW" altLang="en-US" b="1" dirty="0" smtClean="0">
                <a:solidFill>
                  <a:srgbClr val="FF0000"/>
                </a:solidFill>
              </a:rPr>
              <a:t>變數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153974" y="4800644"/>
            <a:ext cx="648072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2339752" y="5661248"/>
            <a:ext cx="2419350" cy="379413"/>
          </a:xfrm>
          <a:prstGeom prst="callout1">
            <a:avLst>
              <a:gd name="adj1" fmla="val 68304"/>
              <a:gd name="adj2" fmla="val 220"/>
              <a:gd name="adj3" fmla="val -92060"/>
              <a:gd name="adj4" fmla="val -23568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目前在</a:t>
            </a: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變數檢視</a:t>
            </a:r>
            <a:endParaRPr kumimoji="1" lang="zh-TW" altLang="zh-TW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5292080" y="3102804"/>
            <a:ext cx="576064" cy="9096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5476" y="4069799"/>
            <a:ext cx="3769250" cy="247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0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806686"/>
            <a:ext cx="7591425" cy="35718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定義</a:t>
            </a:r>
            <a:r>
              <a:rPr lang="zh-TW" altLang="en-US" b="1" dirty="0" smtClean="0">
                <a:solidFill>
                  <a:srgbClr val="FF0000"/>
                </a:solidFill>
              </a:rPr>
              <a:t>變數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153974" y="4800644"/>
            <a:ext cx="648072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2339752" y="5661248"/>
            <a:ext cx="2419350" cy="379413"/>
          </a:xfrm>
          <a:prstGeom prst="callout1">
            <a:avLst>
              <a:gd name="adj1" fmla="val 68304"/>
              <a:gd name="adj2" fmla="val 220"/>
              <a:gd name="adj3" fmla="val -92060"/>
              <a:gd name="adj4" fmla="val -23568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目前在</a:t>
            </a: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變數檢視</a:t>
            </a:r>
            <a:endParaRPr kumimoji="1" lang="zh-TW" altLang="zh-TW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5292080" y="3345017"/>
            <a:ext cx="458612" cy="6951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5476" y="4069799"/>
            <a:ext cx="3769250" cy="247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51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806686"/>
            <a:ext cx="7591425" cy="35718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定義</a:t>
            </a:r>
            <a:r>
              <a:rPr lang="zh-TW" altLang="en-US" b="1" dirty="0" smtClean="0">
                <a:solidFill>
                  <a:srgbClr val="FF0000"/>
                </a:solidFill>
              </a:rPr>
              <a:t>變數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153974" y="4800644"/>
            <a:ext cx="648072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2339752" y="5661248"/>
            <a:ext cx="2419350" cy="379413"/>
          </a:xfrm>
          <a:prstGeom prst="callout1">
            <a:avLst>
              <a:gd name="adj1" fmla="val 68304"/>
              <a:gd name="adj2" fmla="val 220"/>
              <a:gd name="adj3" fmla="val -92060"/>
              <a:gd name="adj4" fmla="val -23568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目前在</a:t>
            </a: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變數檢視</a:t>
            </a:r>
            <a:endParaRPr kumimoji="1" lang="zh-TW" altLang="zh-TW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5292080" y="3592623"/>
            <a:ext cx="360040" cy="5263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8181" y="4149080"/>
            <a:ext cx="3750723" cy="245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8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524000"/>
            <a:ext cx="5343525" cy="4552950"/>
          </a:xfrm>
          <a:prstGeom prst="rect">
            <a:avLst/>
          </a:prstGeom>
        </p:spPr>
      </p:pic>
      <p:sp>
        <p:nvSpPr>
          <p:cNvPr id="2" name="AutoShape 3"/>
          <p:cNvSpPr>
            <a:spLocks/>
          </p:cNvSpPr>
          <p:nvPr/>
        </p:nvSpPr>
        <p:spPr bwMode="auto">
          <a:xfrm>
            <a:off x="3347864" y="6237312"/>
            <a:ext cx="1657350" cy="438150"/>
          </a:xfrm>
          <a:prstGeom prst="borderCallout2">
            <a:avLst>
              <a:gd name="adj1" fmla="val 26088"/>
              <a:gd name="adj2" fmla="val -4597"/>
              <a:gd name="adj3" fmla="val 26088"/>
              <a:gd name="adj4" fmla="val -47509"/>
              <a:gd name="adj5" fmla="val -56610"/>
              <a:gd name="adj6" fmla="val -617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目前在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資料檢視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1619672" y="5595342"/>
            <a:ext cx="864096" cy="5699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b="1" dirty="0">
                <a:solidFill>
                  <a:srgbClr val="FF0000"/>
                </a:solidFill>
              </a:rPr>
              <a:t>輸入</a:t>
            </a:r>
            <a:r>
              <a:rPr lang="zh-TW" altLang="zh-TW" b="1" dirty="0" smtClean="0">
                <a:solidFill>
                  <a:srgbClr val="FF0000"/>
                </a:solidFill>
              </a:rPr>
              <a:t>資料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5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黃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2355</TotalTime>
  <Words>419</Words>
  <Application>Microsoft Office PowerPoint</Application>
  <PresentationFormat>如螢幕大小 (4:3)</PresentationFormat>
  <Paragraphs>105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清晰度</vt:lpstr>
      <vt:lpstr>SPSS 教學</vt:lpstr>
      <vt:lpstr>範例-死刑處罰</vt:lpstr>
      <vt:lpstr>用SPSS計算</vt:lpstr>
      <vt:lpstr>資料輸入</vt:lpstr>
      <vt:lpstr>資料輸入</vt:lpstr>
      <vt:lpstr>定義變數</vt:lpstr>
      <vt:lpstr>定義變數</vt:lpstr>
      <vt:lpstr>定義變數</vt:lpstr>
      <vt:lpstr>輸入資料</vt:lpstr>
      <vt:lpstr>資料存檔</vt:lpstr>
      <vt:lpstr>先設定加權變數</vt:lpstr>
      <vt:lpstr>先設定加權變數</vt:lpstr>
      <vt:lpstr>建立交叉表</vt:lpstr>
      <vt:lpstr>投影片 14</vt:lpstr>
      <vt:lpstr>投影片 15</vt:lpstr>
      <vt:lpstr>投影片 16</vt:lpstr>
      <vt:lpstr>投影片 17</vt:lpstr>
      <vt:lpstr>投影片 18</vt:lpstr>
      <vt:lpstr>投影片 19</vt:lpstr>
      <vt:lpstr>得到SPSS報表如下：</vt:lpstr>
      <vt:lpstr>得到SPSS報表如下：</vt:lpstr>
      <vt:lpstr>付出最多的人，也是收穫最多的人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kl</cp:lastModifiedBy>
  <cp:revision>218</cp:revision>
  <dcterms:created xsi:type="dcterms:W3CDTF">2014-11-07T00:17:44Z</dcterms:created>
  <dcterms:modified xsi:type="dcterms:W3CDTF">2015-12-01T04:00:06Z</dcterms:modified>
</cp:coreProperties>
</file>