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3" r:id="rId3"/>
    <p:sldId id="292" r:id="rId4"/>
    <p:sldId id="293" r:id="rId5"/>
    <p:sldId id="294" r:id="rId6"/>
    <p:sldId id="295" r:id="rId7"/>
    <p:sldId id="297" r:id="rId8"/>
    <p:sldId id="296" r:id="rId9"/>
    <p:sldId id="299" r:id="rId10"/>
    <p:sldId id="298" r:id="rId11"/>
    <p:sldId id="262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4D8277C2-8158-42FD-9516-6ACB5614E395}">
          <p14:sldIdLst>
            <p14:sldId id="256"/>
            <p14:sldId id="263"/>
            <p14:sldId id="292"/>
            <p14:sldId id="293"/>
            <p14:sldId id="294"/>
            <p14:sldId id="295"/>
            <p14:sldId id="297"/>
            <p14:sldId id="296"/>
            <p14:sldId id="299"/>
            <p14:sldId id="298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2016/3/7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2016/3/7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2016/3/7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2016/3/7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2016/3/7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2016/3/7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7B11ACE-9B10-4367-8CD9-80D0AC3AE11D}" type="datetimeFigureOut">
              <a:rPr lang="zh-TW" altLang="en-US" smtClean="0"/>
              <a:pPr/>
              <a:t>2016/3/7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+mj-ea"/>
              </a:rPr>
              <a:t>R</a:t>
            </a:r>
            <a:r>
              <a:rPr lang="zh-TW" altLang="en-US" b="1" dirty="0" smtClean="0">
                <a:latin typeface="+mj-ea"/>
              </a:rPr>
              <a:t>教學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b="1" dirty="0">
                <a:latin typeface="+mj-ea"/>
                <a:ea typeface="+mj-ea"/>
              </a:rPr>
              <a:t>單元</a:t>
            </a:r>
            <a:r>
              <a:rPr lang="en-US" altLang="zh-TW" b="1" dirty="0">
                <a:latin typeface="+mj-ea"/>
                <a:ea typeface="+mj-ea"/>
              </a:rPr>
              <a:t>2  </a:t>
            </a:r>
            <a:r>
              <a:rPr lang="zh-TW" altLang="en-US" b="1" dirty="0">
                <a:latin typeface="+mj-ea"/>
                <a:ea typeface="+mj-ea"/>
              </a:rPr>
              <a:t>範例介紹、資料型態與資料讀取</a:t>
            </a:r>
            <a:endParaRPr lang="en-US" altLang="zh-TW" b="1" dirty="0">
              <a:latin typeface="+mj-ea"/>
              <a:ea typeface="+mj-ea"/>
            </a:endParaRPr>
          </a:p>
          <a:p>
            <a:pPr lvl="0"/>
            <a:endParaRPr lang="en-US" altLang="zh-TW" b="1" dirty="0" smtClean="0">
              <a:latin typeface="+mj-ea"/>
              <a:ea typeface="+mj-ea"/>
            </a:endParaRPr>
          </a:p>
          <a:p>
            <a:pPr lvl="0" algn="r"/>
            <a:r>
              <a:rPr lang="zh-TW" altLang="en-US" b="1" dirty="0" smtClean="0">
                <a:latin typeface="+mj-ea"/>
                <a:ea typeface="+mj-ea"/>
              </a:rPr>
              <a:t>羅琪老師</a:t>
            </a:r>
            <a:endParaRPr lang="zh-TW" altLang="zh-TW" dirty="0">
              <a:latin typeface="+mj-ea"/>
              <a:ea typeface="+mj-ea"/>
            </a:endParaRPr>
          </a:p>
          <a:p>
            <a:endParaRPr lang="zh-TW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18203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資料</a:t>
            </a:r>
            <a:r>
              <a:rPr lang="zh-TW" altLang="en-US" b="1" dirty="0">
                <a:solidFill>
                  <a:schemeClr val="accent1"/>
                </a:solidFill>
              </a:rPr>
              <a:t>讀取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&gt;</a:t>
            </a:r>
            <a:r>
              <a:rPr lang="zh-TW" altLang="en-US" dirty="0" smtClean="0"/>
              <a:t> </a:t>
            </a:r>
            <a:r>
              <a:rPr lang="en-US" altLang="zh-TW" dirty="0" smtClean="0"/>
              <a:t>sleep&lt;-read.csv</a:t>
            </a:r>
            <a:r>
              <a:rPr lang="en-US" altLang="zh-TW" dirty="0"/>
              <a:t>("c:/RData/sleepdata.csv",header=T)</a:t>
            </a:r>
          </a:p>
          <a:p>
            <a:pPr marL="0" indent="0">
              <a:buNone/>
            </a:pPr>
            <a:r>
              <a:rPr lang="en-US" altLang="zh-TW" dirty="0" smtClean="0"/>
              <a:t>&gt; sleep</a:t>
            </a:r>
            <a:endParaRPr lang="en-US" altLang="zh-TW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520752"/>
            <a:ext cx="5926957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93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/>
              <a:t>付出最多的人，也是收穫最多的人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r>
              <a:rPr lang="zh-TW" altLang="en-US" sz="2800" b="1" dirty="0">
                <a:solidFill>
                  <a:srgbClr val="92D050"/>
                </a:solidFill>
                <a:latin typeface="+mj-ea"/>
              </a:rPr>
              <a:t>共勉之</a:t>
            </a:r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endParaRPr lang="zh-TW" altLang="en-US" sz="2800" b="1" dirty="0">
              <a:solidFill>
                <a:srgbClr val="92D05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5254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範例</a:t>
            </a:r>
            <a:r>
              <a:rPr lang="zh-TW" altLang="en-US" b="1" dirty="0">
                <a:solidFill>
                  <a:schemeClr val="accent1"/>
                </a:solidFill>
              </a:rPr>
              <a:t>介紹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b="1" dirty="0"/>
              <a:t>假設某機構（或單位、或班級）於兩個月前開始實施某種介入方案，預期對其成員會造成壓力、甚至影響其睡眠，故發展下列問卷進行調查。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19217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問卷內容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2352" y="1772816"/>
            <a:ext cx="85792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TW" sz="2000" b="1" kern="0" dirty="0">
                <a:latin typeface="+mn-ea"/>
              </a:rPr>
              <a:t> </a:t>
            </a:r>
            <a:r>
              <a:rPr lang="zh-TW" altLang="zh-TW" sz="2800" b="1" kern="0" dirty="0">
                <a:solidFill>
                  <a:srgbClr val="FF0000"/>
                </a:solidFill>
                <a:latin typeface="+mn-ea"/>
              </a:rPr>
              <a:t>睡眠與壓力調查</a:t>
            </a:r>
            <a:endParaRPr lang="zh-TW" altLang="zh-TW" sz="2800" kern="100" dirty="0">
              <a:solidFill>
                <a:srgbClr val="FF0000"/>
              </a:solidFill>
              <a:latin typeface="+mn-ea"/>
            </a:endParaRPr>
          </a:p>
          <a:p>
            <a:pPr algn="r">
              <a:spcAft>
                <a:spcPts val="0"/>
              </a:spcAft>
            </a:pPr>
            <a:r>
              <a:rPr lang="en-US" altLang="zh-TW" sz="2000" b="1" kern="0" dirty="0">
                <a:latin typeface="+mn-ea"/>
              </a:rPr>
              <a:t>                          </a:t>
            </a:r>
            <a:endParaRPr lang="en-US" altLang="zh-TW" sz="2000" b="1" kern="0" dirty="0" smtClean="0">
              <a:latin typeface="+mn-ea"/>
            </a:endParaRPr>
          </a:p>
          <a:p>
            <a:pPr algn="r">
              <a:spcAft>
                <a:spcPts val="0"/>
              </a:spcAft>
            </a:pPr>
            <a:r>
              <a:rPr lang="zh-TW" altLang="zh-TW" sz="2000" kern="100" dirty="0" smtClean="0">
                <a:latin typeface="+mn-ea"/>
              </a:rPr>
              <a:t>填表</a:t>
            </a:r>
            <a:r>
              <a:rPr lang="zh-TW" altLang="zh-TW" sz="2000" kern="100" dirty="0">
                <a:latin typeface="+mn-ea"/>
              </a:rPr>
              <a:t>日</a:t>
            </a:r>
            <a:r>
              <a:rPr lang="en-US" altLang="zh-TW" sz="2000" kern="100" dirty="0">
                <a:latin typeface="+mn-ea"/>
              </a:rPr>
              <a:t>:</a:t>
            </a:r>
            <a:r>
              <a:rPr lang="zh-TW" altLang="zh-TW" sz="2000" kern="100" dirty="0">
                <a:latin typeface="+mn-ea"/>
              </a:rPr>
              <a:t>民國</a:t>
            </a:r>
            <a:r>
              <a:rPr lang="en-US" altLang="zh-TW" sz="2000" kern="100" dirty="0">
                <a:latin typeface="+mn-ea"/>
              </a:rPr>
              <a:t>___</a:t>
            </a:r>
            <a:r>
              <a:rPr lang="zh-TW" altLang="zh-TW" sz="2000" kern="100" dirty="0">
                <a:latin typeface="+mn-ea"/>
              </a:rPr>
              <a:t>年</a:t>
            </a:r>
            <a:r>
              <a:rPr lang="en-US" altLang="zh-TW" sz="2000" kern="100" dirty="0">
                <a:latin typeface="+mn-ea"/>
              </a:rPr>
              <a:t>___</a:t>
            </a:r>
            <a:r>
              <a:rPr lang="zh-TW" altLang="zh-TW" sz="2000" kern="100" dirty="0">
                <a:latin typeface="+mn-ea"/>
              </a:rPr>
              <a:t>月</a:t>
            </a:r>
            <a:r>
              <a:rPr lang="en-US" altLang="zh-TW" sz="2000" kern="100" dirty="0">
                <a:latin typeface="+mn-ea"/>
              </a:rPr>
              <a:t>___</a:t>
            </a:r>
            <a:r>
              <a:rPr lang="zh-TW" altLang="zh-TW" sz="2000" kern="100" dirty="0">
                <a:latin typeface="+mn-ea"/>
              </a:rPr>
              <a:t>日 </a:t>
            </a: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姓名</a:t>
            </a:r>
            <a:r>
              <a:rPr lang="en-US" altLang="zh-TW" sz="2000" kern="100" dirty="0">
                <a:latin typeface="+mn-ea"/>
              </a:rPr>
              <a:t>: ___________</a:t>
            </a:r>
            <a:endParaRPr lang="zh-TW" altLang="zh-TW" sz="2000" kern="100" dirty="0">
              <a:latin typeface="+mn-ea"/>
            </a:endParaRP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性別</a:t>
            </a:r>
            <a:r>
              <a:rPr lang="en-US" altLang="zh-TW" sz="2000" kern="100" dirty="0">
                <a:latin typeface="+mn-ea"/>
              </a:rPr>
              <a:t>:_____ 0:</a:t>
            </a:r>
            <a:r>
              <a:rPr lang="zh-TW" altLang="zh-TW" sz="2000" kern="100" dirty="0">
                <a:latin typeface="+mn-ea"/>
              </a:rPr>
              <a:t>女</a:t>
            </a:r>
            <a:r>
              <a:rPr lang="en-US" altLang="zh-TW" sz="2000" kern="100" dirty="0">
                <a:latin typeface="+mn-ea"/>
              </a:rPr>
              <a:t>   1: </a:t>
            </a:r>
            <a:r>
              <a:rPr lang="zh-TW" altLang="zh-TW" sz="2000" kern="100" dirty="0">
                <a:latin typeface="+mn-ea"/>
              </a:rPr>
              <a:t>男</a:t>
            </a: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出生年月日： 民國</a:t>
            </a:r>
            <a:r>
              <a:rPr lang="en-US" altLang="zh-TW" sz="2000" kern="100" dirty="0">
                <a:latin typeface="+mn-ea"/>
              </a:rPr>
              <a:t>_____</a:t>
            </a:r>
            <a:r>
              <a:rPr lang="zh-TW" altLang="zh-TW" sz="2000" kern="100" dirty="0">
                <a:latin typeface="+mn-ea"/>
              </a:rPr>
              <a:t>年</a:t>
            </a:r>
            <a:r>
              <a:rPr lang="en-US" altLang="zh-TW" sz="2000" kern="100" dirty="0">
                <a:latin typeface="+mn-ea"/>
              </a:rPr>
              <a:t>_____</a:t>
            </a:r>
            <a:r>
              <a:rPr lang="zh-TW" altLang="zh-TW" sz="2000" kern="100" dirty="0">
                <a:latin typeface="+mn-ea"/>
              </a:rPr>
              <a:t>月</a:t>
            </a:r>
            <a:r>
              <a:rPr lang="en-US" altLang="zh-TW" sz="2000" kern="100" dirty="0">
                <a:latin typeface="+mn-ea"/>
              </a:rPr>
              <a:t>____</a:t>
            </a:r>
            <a:r>
              <a:rPr lang="zh-TW" altLang="zh-TW" sz="2000" kern="100" dirty="0">
                <a:latin typeface="+mn-ea"/>
              </a:rPr>
              <a:t>日</a:t>
            </a: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身高</a:t>
            </a:r>
            <a:r>
              <a:rPr lang="en-US" altLang="zh-TW" sz="2000" kern="100" dirty="0">
                <a:latin typeface="+mn-ea"/>
              </a:rPr>
              <a:t>: _____ </a:t>
            </a:r>
            <a:r>
              <a:rPr lang="zh-TW" altLang="zh-TW" sz="2000" kern="100" dirty="0">
                <a:latin typeface="+mn-ea"/>
              </a:rPr>
              <a:t>公分</a:t>
            </a:r>
            <a:r>
              <a:rPr lang="en-US" altLang="zh-TW" sz="2000" kern="100" dirty="0">
                <a:latin typeface="+mn-ea"/>
              </a:rPr>
              <a:t>   </a:t>
            </a:r>
            <a:r>
              <a:rPr lang="zh-TW" altLang="zh-TW" sz="2000" kern="100" dirty="0">
                <a:latin typeface="+mn-ea"/>
              </a:rPr>
              <a:t>體重</a:t>
            </a:r>
            <a:r>
              <a:rPr lang="en-US" altLang="zh-TW" sz="2000" kern="100" dirty="0">
                <a:latin typeface="+mn-ea"/>
              </a:rPr>
              <a:t>: _____ </a:t>
            </a:r>
            <a:r>
              <a:rPr lang="zh-TW" altLang="zh-TW" sz="2000" kern="100" dirty="0">
                <a:latin typeface="+mn-ea"/>
              </a:rPr>
              <a:t>公斤</a:t>
            </a: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壓力有無</a:t>
            </a:r>
            <a:r>
              <a:rPr lang="en-US" altLang="zh-TW" sz="2000" kern="100" dirty="0">
                <a:latin typeface="+mn-ea"/>
              </a:rPr>
              <a:t>:____ 0: </a:t>
            </a:r>
            <a:r>
              <a:rPr lang="zh-TW" altLang="zh-TW" sz="2000" kern="100" dirty="0">
                <a:latin typeface="+mn-ea"/>
              </a:rPr>
              <a:t>無</a:t>
            </a:r>
            <a:r>
              <a:rPr lang="en-US" altLang="zh-TW" sz="2000" kern="100" dirty="0">
                <a:latin typeface="+mn-ea"/>
              </a:rPr>
              <a:t>  1: </a:t>
            </a:r>
            <a:r>
              <a:rPr lang="zh-TW" altLang="zh-TW" sz="2000" kern="100" dirty="0">
                <a:latin typeface="+mn-ea"/>
              </a:rPr>
              <a:t>有</a:t>
            </a: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壓力程度</a:t>
            </a:r>
            <a:r>
              <a:rPr lang="en-US" altLang="zh-TW" sz="2000" kern="100" dirty="0">
                <a:latin typeface="+mn-ea"/>
              </a:rPr>
              <a:t>: ____  0: </a:t>
            </a:r>
            <a:r>
              <a:rPr lang="zh-TW" altLang="zh-TW" sz="2000" kern="100" dirty="0">
                <a:latin typeface="+mn-ea"/>
              </a:rPr>
              <a:t>無</a:t>
            </a:r>
            <a:r>
              <a:rPr lang="en-US" altLang="zh-TW" sz="2000" kern="100" dirty="0">
                <a:latin typeface="+mn-ea"/>
              </a:rPr>
              <a:t>  1: </a:t>
            </a:r>
            <a:r>
              <a:rPr lang="zh-TW" altLang="zh-TW" sz="2000" kern="100" dirty="0">
                <a:latin typeface="+mn-ea"/>
              </a:rPr>
              <a:t>中等</a:t>
            </a:r>
            <a:r>
              <a:rPr lang="en-US" altLang="zh-TW" sz="2000" kern="100" dirty="0">
                <a:latin typeface="+mn-ea"/>
              </a:rPr>
              <a:t>  2: </a:t>
            </a:r>
            <a:r>
              <a:rPr lang="zh-TW" altLang="zh-TW" sz="2000" kern="100" dirty="0">
                <a:latin typeface="+mn-ea"/>
              </a:rPr>
              <a:t>大</a:t>
            </a: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最近兩個月之平均睡眠時間</a:t>
            </a:r>
            <a:r>
              <a:rPr lang="en-US" altLang="zh-TW" sz="2000" kern="100" dirty="0">
                <a:latin typeface="+mn-ea"/>
              </a:rPr>
              <a:t>:  _____</a:t>
            </a:r>
            <a:r>
              <a:rPr lang="zh-TW" altLang="zh-TW" sz="2000" kern="100" dirty="0">
                <a:latin typeface="+mn-ea"/>
              </a:rPr>
              <a:t>小時</a:t>
            </a:r>
            <a:r>
              <a:rPr lang="en-US" altLang="zh-TW" sz="2000" kern="100" dirty="0">
                <a:latin typeface="+mn-ea"/>
              </a:rPr>
              <a:t> (</a:t>
            </a:r>
            <a:r>
              <a:rPr lang="zh-TW" altLang="zh-TW" sz="2000" kern="100" dirty="0">
                <a:latin typeface="+mn-ea"/>
              </a:rPr>
              <a:t>取自小數點第一位</a:t>
            </a:r>
            <a:r>
              <a:rPr lang="en-US" altLang="zh-TW" sz="2000" kern="100" dirty="0">
                <a:latin typeface="+mn-ea"/>
              </a:rPr>
              <a:t>)  </a:t>
            </a:r>
            <a:endParaRPr lang="zh-TW" altLang="zh-TW" sz="2000" kern="100" dirty="0">
              <a:latin typeface="+mn-ea"/>
            </a:endParaRP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請回憶兩個月前之平均睡眠時間</a:t>
            </a:r>
            <a:r>
              <a:rPr lang="en-US" altLang="zh-TW" sz="2000" kern="100" dirty="0">
                <a:latin typeface="+mn-ea"/>
              </a:rPr>
              <a:t>:  _____</a:t>
            </a:r>
            <a:r>
              <a:rPr lang="zh-TW" altLang="zh-TW" sz="2000" kern="100" dirty="0">
                <a:latin typeface="+mn-ea"/>
              </a:rPr>
              <a:t>小時</a:t>
            </a:r>
            <a:r>
              <a:rPr lang="en-US" altLang="zh-TW" sz="2000" kern="100" dirty="0">
                <a:latin typeface="+mn-ea"/>
              </a:rPr>
              <a:t> (</a:t>
            </a:r>
            <a:r>
              <a:rPr lang="zh-TW" altLang="zh-TW" sz="2000" kern="100" dirty="0">
                <a:latin typeface="+mn-ea"/>
              </a:rPr>
              <a:t>取自小數點第一位</a:t>
            </a:r>
            <a:r>
              <a:rPr lang="en-US" altLang="zh-TW" sz="2000" kern="100" dirty="0">
                <a:latin typeface="+mn-ea"/>
              </a:rPr>
              <a:t>)  </a:t>
            </a:r>
            <a:endParaRPr lang="zh-TW" altLang="zh-TW" sz="2000" kern="100" dirty="0">
              <a:latin typeface="+mn-ea"/>
            </a:endParaRP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最近兩個月前是否有睡眠困擾問題</a:t>
            </a:r>
            <a:r>
              <a:rPr lang="en-US" altLang="zh-TW" sz="2000" kern="100" dirty="0">
                <a:latin typeface="+mn-ea"/>
              </a:rPr>
              <a:t>(</a:t>
            </a:r>
            <a:r>
              <a:rPr lang="zh-TW" altLang="zh-TW" sz="2000" kern="100" dirty="0">
                <a:latin typeface="+mn-ea"/>
              </a:rPr>
              <a:t>如失眠、入睡困難等</a:t>
            </a:r>
            <a:r>
              <a:rPr lang="en-US" altLang="zh-TW" sz="2000" kern="100" dirty="0">
                <a:latin typeface="+mn-ea"/>
              </a:rPr>
              <a:t>): ____ 0: </a:t>
            </a:r>
            <a:r>
              <a:rPr lang="zh-TW" altLang="zh-TW" sz="2000" kern="100" dirty="0">
                <a:latin typeface="+mn-ea"/>
              </a:rPr>
              <a:t>無</a:t>
            </a:r>
            <a:r>
              <a:rPr lang="en-US" altLang="zh-TW" sz="2000" kern="100" dirty="0">
                <a:latin typeface="+mn-ea"/>
              </a:rPr>
              <a:t>  1: </a:t>
            </a:r>
            <a:r>
              <a:rPr lang="zh-TW" altLang="zh-TW" sz="2000" kern="100" dirty="0">
                <a:latin typeface="+mn-ea"/>
              </a:rPr>
              <a:t>有</a:t>
            </a: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請回憶兩個月前是否有睡眠困擾問題</a:t>
            </a:r>
            <a:r>
              <a:rPr lang="en-US" altLang="zh-TW" sz="2000" kern="100" dirty="0">
                <a:latin typeface="+mn-ea"/>
              </a:rPr>
              <a:t>(</a:t>
            </a:r>
            <a:r>
              <a:rPr lang="zh-TW" altLang="zh-TW" sz="2000" kern="100" dirty="0">
                <a:latin typeface="+mn-ea"/>
              </a:rPr>
              <a:t>如失眠、無法入睡等</a:t>
            </a:r>
            <a:r>
              <a:rPr lang="en-US" altLang="zh-TW" sz="2000" kern="100" dirty="0">
                <a:latin typeface="+mn-ea"/>
              </a:rPr>
              <a:t>): ____ 0: </a:t>
            </a:r>
            <a:r>
              <a:rPr lang="zh-TW" altLang="zh-TW" sz="2000" kern="100" dirty="0">
                <a:latin typeface="+mn-ea"/>
              </a:rPr>
              <a:t>無</a:t>
            </a:r>
            <a:r>
              <a:rPr lang="en-US" altLang="zh-TW" sz="2000" kern="100" dirty="0">
                <a:latin typeface="+mn-ea"/>
              </a:rPr>
              <a:t>  1: </a:t>
            </a:r>
            <a:r>
              <a:rPr lang="zh-TW" altLang="zh-TW" sz="2000" kern="100" dirty="0">
                <a:latin typeface="+mn-ea"/>
              </a:rPr>
              <a:t>有</a:t>
            </a:r>
          </a:p>
          <a:p>
            <a:r>
              <a:rPr lang="zh-TW" altLang="zh-TW" sz="2000" dirty="0">
                <a:latin typeface="+mn-ea"/>
                <a:cs typeface="Times New Roman" panose="02020603050405020304" pitchFamily="18" charset="0"/>
              </a:rPr>
              <a:t>最近兩個月的睡眠品質</a:t>
            </a:r>
            <a:r>
              <a:rPr lang="en-US" altLang="zh-TW" sz="2000" dirty="0">
                <a:latin typeface="+mn-ea"/>
              </a:rPr>
              <a:t>: _____ 1: </a:t>
            </a:r>
            <a:r>
              <a:rPr lang="zh-TW" altLang="zh-TW" sz="2000" dirty="0">
                <a:latin typeface="+mn-ea"/>
                <a:cs typeface="Times New Roman" panose="02020603050405020304" pitchFamily="18" charset="0"/>
              </a:rPr>
              <a:t>很不好</a:t>
            </a:r>
            <a:r>
              <a:rPr lang="en-US" altLang="zh-TW" sz="2000" dirty="0">
                <a:latin typeface="+mn-ea"/>
              </a:rPr>
              <a:t>  2: </a:t>
            </a:r>
            <a:r>
              <a:rPr lang="zh-TW" altLang="zh-TW" sz="2000" dirty="0">
                <a:latin typeface="+mn-ea"/>
                <a:cs typeface="Times New Roman" panose="02020603050405020304" pitchFamily="18" charset="0"/>
              </a:rPr>
              <a:t>不好</a:t>
            </a:r>
            <a:r>
              <a:rPr lang="en-US" altLang="zh-TW" sz="2000" dirty="0">
                <a:latin typeface="+mn-ea"/>
              </a:rPr>
              <a:t>  3: </a:t>
            </a:r>
            <a:r>
              <a:rPr lang="zh-TW" altLang="zh-TW" sz="2000" dirty="0">
                <a:latin typeface="+mn-ea"/>
                <a:cs typeface="Times New Roman" panose="02020603050405020304" pitchFamily="18" charset="0"/>
              </a:rPr>
              <a:t>普通</a:t>
            </a:r>
            <a:r>
              <a:rPr lang="en-US" altLang="zh-TW" sz="2000" dirty="0">
                <a:latin typeface="+mn-ea"/>
              </a:rPr>
              <a:t> 4: </a:t>
            </a:r>
            <a:r>
              <a:rPr lang="zh-TW" altLang="zh-TW" sz="2000" dirty="0">
                <a:latin typeface="+mn-ea"/>
                <a:cs typeface="Times New Roman" panose="02020603050405020304" pitchFamily="18" charset="0"/>
              </a:rPr>
              <a:t>好</a:t>
            </a:r>
            <a:r>
              <a:rPr lang="en-US" altLang="zh-TW" sz="2000" dirty="0">
                <a:latin typeface="+mn-ea"/>
              </a:rPr>
              <a:t>  5: </a:t>
            </a:r>
            <a:r>
              <a:rPr lang="zh-TW" altLang="zh-TW" sz="2000" dirty="0">
                <a:latin typeface="+mn-ea"/>
                <a:cs typeface="Times New Roman" panose="02020603050405020304" pitchFamily="18" charset="0"/>
              </a:rPr>
              <a:t>很好</a:t>
            </a:r>
            <a:endParaRPr lang="zh-TW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61035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變數</a:t>
            </a:r>
            <a:r>
              <a:rPr lang="zh-TW" altLang="en-US" b="1" dirty="0">
                <a:solidFill>
                  <a:schemeClr val="accent1"/>
                </a:solidFill>
              </a:rPr>
              <a:t>的命名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b="1" dirty="0" smtClean="0"/>
              <a:t>在</a:t>
            </a:r>
            <a:r>
              <a:rPr lang="zh-TW" altLang="en-US" sz="2800" b="1" dirty="0"/>
              <a:t>資料收集後首先應針對每一個變數命名，命名原則建議用英文字母及容易識別的名稱，並直接將變數名稱建立在問卷上，如下表之</a:t>
            </a:r>
            <a:r>
              <a:rPr lang="en-US" altLang="zh-TW" sz="2800" b="1" dirty="0"/>
              <a:t>id, name, sex, …</a:t>
            </a:r>
            <a:r>
              <a:rPr lang="zh-TW" altLang="en-US" sz="2800" b="1" dirty="0"/>
              <a:t>，以利資料建檔及日後之參照</a:t>
            </a:r>
            <a:r>
              <a:rPr lang="zh-TW" altLang="en-US" sz="2800" b="1" dirty="0" smtClean="0"/>
              <a:t>。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19251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變數</a:t>
            </a:r>
            <a:r>
              <a:rPr lang="zh-TW" altLang="en-US" b="1" dirty="0">
                <a:solidFill>
                  <a:schemeClr val="accent1"/>
                </a:solidFill>
              </a:rPr>
              <a:t>的命名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4347" y="1844824"/>
            <a:ext cx="85953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b="1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zh-TW" sz="2000" kern="100" dirty="0">
                <a:latin typeface="+mn-ea"/>
              </a:rPr>
              <a:t>流水號</a:t>
            </a:r>
            <a:r>
              <a:rPr lang="en-US" altLang="zh-TW" sz="2000" b="1" kern="100" dirty="0">
                <a:latin typeface="+mn-ea"/>
              </a:rPr>
              <a:t>(id) </a:t>
            </a:r>
            <a:r>
              <a:rPr lang="en-US" altLang="zh-TW" sz="2000" b="1" kern="0" dirty="0">
                <a:latin typeface="+mn-ea"/>
              </a:rPr>
              <a:t>              </a:t>
            </a:r>
            <a:r>
              <a:rPr lang="zh-TW" altLang="zh-TW" sz="2800" b="1" kern="0" dirty="0">
                <a:solidFill>
                  <a:srgbClr val="FF0000"/>
                </a:solidFill>
                <a:latin typeface="+mn-ea"/>
              </a:rPr>
              <a:t>睡眠與壓力調查</a:t>
            </a:r>
            <a:endParaRPr lang="zh-TW" altLang="zh-TW" sz="2800" kern="100" dirty="0">
              <a:solidFill>
                <a:srgbClr val="FF0000"/>
              </a:solidFill>
              <a:latin typeface="+mn-ea"/>
            </a:endParaRPr>
          </a:p>
          <a:p>
            <a:pPr>
              <a:spcAft>
                <a:spcPts val="0"/>
              </a:spcAft>
            </a:pPr>
            <a:r>
              <a:rPr lang="en-US" altLang="zh-TW" sz="2000" b="1" kern="0" dirty="0">
                <a:latin typeface="+mn-ea"/>
              </a:rPr>
              <a:t>                                      </a:t>
            </a:r>
            <a:endParaRPr lang="en-US" altLang="zh-TW" sz="2000" b="1" kern="0" dirty="0" smtClean="0">
              <a:latin typeface="+mn-ea"/>
            </a:endParaRPr>
          </a:p>
          <a:p>
            <a:pPr>
              <a:spcAft>
                <a:spcPts val="0"/>
              </a:spcAft>
            </a:pPr>
            <a:r>
              <a:rPr lang="zh-TW" altLang="en-US" sz="2000" b="1" kern="0" dirty="0">
                <a:latin typeface="+mn-ea"/>
              </a:rPr>
              <a:t> </a:t>
            </a:r>
            <a:r>
              <a:rPr lang="zh-TW" altLang="en-US" sz="2000" b="1" kern="0" dirty="0" smtClean="0">
                <a:latin typeface="+mn-ea"/>
              </a:rPr>
              <a:t>                                                                    </a:t>
            </a:r>
            <a:r>
              <a:rPr lang="zh-TW" altLang="zh-TW" sz="2000" kern="100" dirty="0" smtClean="0">
                <a:latin typeface="+mn-ea"/>
              </a:rPr>
              <a:t>填表</a:t>
            </a:r>
            <a:r>
              <a:rPr lang="zh-TW" altLang="zh-TW" sz="2000" kern="100" dirty="0">
                <a:latin typeface="+mn-ea"/>
              </a:rPr>
              <a:t>日</a:t>
            </a:r>
            <a:r>
              <a:rPr lang="en-US" altLang="zh-TW" sz="2000" kern="100" dirty="0">
                <a:latin typeface="+mn-ea"/>
              </a:rPr>
              <a:t>:</a:t>
            </a:r>
            <a:r>
              <a:rPr lang="zh-TW" altLang="zh-TW" sz="2000" kern="100" dirty="0">
                <a:latin typeface="+mn-ea"/>
              </a:rPr>
              <a:t>民國</a:t>
            </a:r>
            <a:r>
              <a:rPr lang="en-US" altLang="zh-TW" sz="2000" b="1" kern="100" dirty="0">
                <a:latin typeface="+mn-ea"/>
              </a:rPr>
              <a:t>(</a:t>
            </a:r>
            <a:r>
              <a:rPr lang="en-US" altLang="zh-TW" sz="2000" b="1" kern="100" dirty="0" err="1">
                <a:latin typeface="+mn-ea"/>
              </a:rPr>
              <a:t>v_y</a:t>
            </a:r>
            <a:r>
              <a:rPr lang="en-US" altLang="zh-TW" sz="2000" b="1" kern="100" dirty="0">
                <a:latin typeface="+mn-ea"/>
              </a:rPr>
              <a:t>)</a:t>
            </a:r>
            <a:r>
              <a:rPr lang="zh-TW" altLang="zh-TW" sz="2000" kern="100" dirty="0">
                <a:latin typeface="+mn-ea"/>
              </a:rPr>
              <a:t>年</a:t>
            </a:r>
            <a:r>
              <a:rPr lang="en-US" altLang="zh-TW" sz="2000" b="1" kern="100" dirty="0">
                <a:latin typeface="+mn-ea"/>
              </a:rPr>
              <a:t>(</a:t>
            </a:r>
            <a:r>
              <a:rPr lang="en-US" altLang="zh-TW" sz="2000" b="1" kern="100" dirty="0" err="1">
                <a:latin typeface="+mn-ea"/>
              </a:rPr>
              <a:t>v_m</a:t>
            </a:r>
            <a:r>
              <a:rPr lang="en-US" altLang="zh-TW" sz="2000" b="1" kern="100" dirty="0">
                <a:latin typeface="+mn-ea"/>
              </a:rPr>
              <a:t>)</a:t>
            </a:r>
            <a:r>
              <a:rPr lang="zh-TW" altLang="zh-TW" sz="2000" kern="100" dirty="0">
                <a:latin typeface="+mn-ea"/>
              </a:rPr>
              <a:t>月</a:t>
            </a:r>
            <a:r>
              <a:rPr lang="en-US" altLang="zh-TW" sz="2000" b="1" kern="100" dirty="0">
                <a:latin typeface="+mn-ea"/>
              </a:rPr>
              <a:t>(</a:t>
            </a:r>
            <a:r>
              <a:rPr lang="en-US" altLang="zh-TW" sz="2000" b="1" kern="100" dirty="0" err="1">
                <a:latin typeface="+mn-ea"/>
              </a:rPr>
              <a:t>v_d</a:t>
            </a:r>
            <a:r>
              <a:rPr lang="en-US" altLang="zh-TW" sz="2000" b="1" kern="100" dirty="0">
                <a:latin typeface="+mn-ea"/>
              </a:rPr>
              <a:t>)</a:t>
            </a:r>
            <a:r>
              <a:rPr lang="zh-TW" altLang="zh-TW" sz="2000" kern="100" dirty="0">
                <a:latin typeface="+mn-ea"/>
              </a:rPr>
              <a:t>日</a:t>
            </a:r>
            <a:r>
              <a:rPr lang="en-US" altLang="zh-TW" sz="2000" kern="100" dirty="0">
                <a:latin typeface="+mn-ea"/>
              </a:rPr>
              <a:t>                                                         </a:t>
            </a:r>
            <a:endParaRPr lang="zh-TW" altLang="zh-TW" sz="2000" kern="100" dirty="0">
              <a:latin typeface="+mn-ea"/>
            </a:endParaRP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姓名</a:t>
            </a:r>
            <a:r>
              <a:rPr lang="en-US" altLang="zh-TW" sz="2000" b="1" kern="100" dirty="0">
                <a:latin typeface="+mn-ea"/>
              </a:rPr>
              <a:t>(name)</a:t>
            </a:r>
            <a:r>
              <a:rPr lang="en-US" altLang="zh-TW" sz="2000" kern="100" dirty="0">
                <a:latin typeface="+mn-ea"/>
              </a:rPr>
              <a:t>: ___________</a:t>
            </a:r>
            <a:endParaRPr lang="zh-TW" altLang="zh-TW" sz="2000" kern="100" dirty="0">
              <a:latin typeface="+mn-ea"/>
            </a:endParaRP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性別</a:t>
            </a:r>
            <a:r>
              <a:rPr lang="en-US" altLang="zh-TW" sz="2000" b="1" kern="100" dirty="0">
                <a:latin typeface="+mn-ea"/>
              </a:rPr>
              <a:t>(sex)</a:t>
            </a:r>
            <a:r>
              <a:rPr lang="en-US" altLang="zh-TW" sz="2000" kern="100" dirty="0">
                <a:latin typeface="+mn-ea"/>
              </a:rPr>
              <a:t>: _____ 0:</a:t>
            </a:r>
            <a:r>
              <a:rPr lang="zh-TW" altLang="zh-TW" sz="2000" kern="100" dirty="0">
                <a:latin typeface="+mn-ea"/>
              </a:rPr>
              <a:t>女</a:t>
            </a:r>
            <a:r>
              <a:rPr lang="en-US" altLang="zh-TW" sz="2000" kern="100" dirty="0">
                <a:latin typeface="+mn-ea"/>
              </a:rPr>
              <a:t>   1: </a:t>
            </a:r>
            <a:r>
              <a:rPr lang="zh-TW" altLang="zh-TW" sz="2000" kern="100" dirty="0">
                <a:latin typeface="+mn-ea"/>
              </a:rPr>
              <a:t>男</a:t>
            </a: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出生年月日</a:t>
            </a:r>
            <a:r>
              <a:rPr lang="en-US" altLang="zh-TW" sz="2000" kern="100" dirty="0">
                <a:latin typeface="+mn-ea"/>
              </a:rPr>
              <a:t>: </a:t>
            </a:r>
            <a:r>
              <a:rPr lang="zh-TW" altLang="zh-TW" sz="2000" kern="100" dirty="0">
                <a:latin typeface="+mn-ea"/>
              </a:rPr>
              <a:t>民國</a:t>
            </a:r>
            <a:r>
              <a:rPr lang="en-US" altLang="zh-TW" sz="2000" b="1" kern="100" dirty="0">
                <a:latin typeface="+mn-ea"/>
              </a:rPr>
              <a:t>(</a:t>
            </a:r>
            <a:r>
              <a:rPr lang="en-US" altLang="zh-TW" sz="2000" b="1" kern="100" dirty="0" err="1">
                <a:latin typeface="+mn-ea"/>
              </a:rPr>
              <a:t>b_y</a:t>
            </a:r>
            <a:r>
              <a:rPr lang="en-US" altLang="zh-TW" sz="2000" b="1" kern="100" dirty="0">
                <a:latin typeface="+mn-ea"/>
              </a:rPr>
              <a:t>)</a:t>
            </a:r>
            <a:r>
              <a:rPr lang="zh-TW" altLang="zh-TW" sz="2000" kern="100" dirty="0">
                <a:latin typeface="+mn-ea"/>
              </a:rPr>
              <a:t>年</a:t>
            </a:r>
            <a:r>
              <a:rPr lang="en-US" altLang="zh-TW" sz="2000" b="1" kern="100" dirty="0">
                <a:latin typeface="+mn-ea"/>
              </a:rPr>
              <a:t>(</a:t>
            </a:r>
            <a:r>
              <a:rPr lang="en-US" altLang="zh-TW" sz="2000" b="1" kern="100" dirty="0" err="1">
                <a:latin typeface="+mn-ea"/>
              </a:rPr>
              <a:t>b_m</a:t>
            </a:r>
            <a:r>
              <a:rPr lang="en-US" altLang="zh-TW" sz="2000" b="1" kern="100" dirty="0">
                <a:latin typeface="+mn-ea"/>
              </a:rPr>
              <a:t>)</a:t>
            </a:r>
            <a:r>
              <a:rPr lang="zh-TW" altLang="zh-TW" sz="2000" kern="100" dirty="0">
                <a:latin typeface="+mn-ea"/>
              </a:rPr>
              <a:t>月</a:t>
            </a:r>
            <a:r>
              <a:rPr lang="en-US" altLang="zh-TW" sz="2000" b="1" kern="100" dirty="0">
                <a:latin typeface="+mn-ea"/>
              </a:rPr>
              <a:t>(</a:t>
            </a:r>
            <a:r>
              <a:rPr lang="en-US" altLang="zh-TW" sz="2000" b="1" kern="100" dirty="0" err="1">
                <a:latin typeface="+mn-ea"/>
              </a:rPr>
              <a:t>b_d</a:t>
            </a:r>
            <a:r>
              <a:rPr lang="en-US" altLang="zh-TW" sz="2000" b="1" kern="100" dirty="0">
                <a:latin typeface="+mn-ea"/>
              </a:rPr>
              <a:t>)</a:t>
            </a:r>
            <a:r>
              <a:rPr lang="zh-TW" altLang="zh-TW" sz="2000" kern="100" dirty="0">
                <a:latin typeface="+mn-ea"/>
              </a:rPr>
              <a:t>日</a:t>
            </a: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身高</a:t>
            </a:r>
            <a:r>
              <a:rPr lang="zh-TW" altLang="zh-TW" sz="2000" b="1" kern="100" dirty="0">
                <a:latin typeface="+mn-ea"/>
              </a:rPr>
              <a:t>（</a:t>
            </a:r>
            <a:r>
              <a:rPr lang="en-US" altLang="zh-TW" sz="2000" b="1" kern="100" dirty="0">
                <a:latin typeface="+mn-ea"/>
              </a:rPr>
              <a:t>height</a:t>
            </a:r>
            <a:r>
              <a:rPr lang="zh-TW" altLang="zh-TW" sz="2000" b="1" kern="100" dirty="0">
                <a:latin typeface="+mn-ea"/>
              </a:rPr>
              <a:t>）</a:t>
            </a:r>
            <a:r>
              <a:rPr lang="en-US" altLang="zh-TW" sz="2000" kern="100" dirty="0">
                <a:latin typeface="+mn-ea"/>
              </a:rPr>
              <a:t>: _____ </a:t>
            </a:r>
            <a:r>
              <a:rPr lang="zh-TW" altLang="zh-TW" sz="2000" kern="100" dirty="0">
                <a:latin typeface="+mn-ea"/>
              </a:rPr>
              <a:t>公分</a:t>
            </a:r>
            <a:r>
              <a:rPr lang="en-US" altLang="zh-TW" sz="2000" kern="100" dirty="0">
                <a:latin typeface="+mn-ea"/>
              </a:rPr>
              <a:t>   </a:t>
            </a:r>
            <a:r>
              <a:rPr lang="zh-TW" altLang="zh-TW" sz="2000" kern="100" dirty="0">
                <a:latin typeface="+mn-ea"/>
              </a:rPr>
              <a:t>體重</a:t>
            </a:r>
            <a:r>
              <a:rPr lang="zh-TW" altLang="zh-TW" sz="2000" b="1" kern="100" dirty="0">
                <a:latin typeface="+mn-ea"/>
              </a:rPr>
              <a:t>（</a:t>
            </a:r>
            <a:r>
              <a:rPr lang="en-US" altLang="zh-TW" sz="2000" b="1" kern="100" dirty="0">
                <a:latin typeface="+mn-ea"/>
              </a:rPr>
              <a:t>weight</a:t>
            </a:r>
            <a:r>
              <a:rPr lang="zh-TW" altLang="zh-TW" sz="2000" b="1" kern="100" dirty="0">
                <a:latin typeface="+mn-ea"/>
              </a:rPr>
              <a:t>）</a:t>
            </a:r>
            <a:r>
              <a:rPr lang="en-US" altLang="zh-TW" sz="2000" kern="100" dirty="0">
                <a:latin typeface="+mn-ea"/>
              </a:rPr>
              <a:t>: _____ </a:t>
            </a:r>
            <a:r>
              <a:rPr lang="zh-TW" altLang="zh-TW" sz="2000" kern="100" dirty="0">
                <a:latin typeface="+mn-ea"/>
              </a:rPr>
              <a:t>公斤</a:t>
            </a: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壓力有無</a:t>
            </a:r>
            <a:r>
              <a:rPr lang="en-US" altLang="zh-TW" sz="2000" b="1" kern="100" dirty="0">
                <a:latin typeface="+mn-ea"/>
              </a:rPr>
              <a:t>(</a:t>
            </a:r>
            <a:r>
              <a:rPr lang="en-US" altLang="zh-TW" sz="2000" b="1" kern="100" dirty="0" err="1">
                <a:latin typeface="+mn-ea"/>
              </a:rPr>
              <a:t>pressuID</a:t>
            </a:r>
            <a:r>
              <a:rPr lang="en-US" altLang="zh-TW" sz="2000" b="1" kern="100" dirty="0">
                <a:latin typeface="+mn-ea"/>
              </a:rPr>
              <a:t>)</a:t>
            </a:r>
            <a:r>
              <a:rPr lang="en-US" altLang="zh-TW" sz="2000" kern="100" dirty="0">
                <a:latin typeface="+mn-ea"/>
              </a:rPr>
              <a:t>:____ 0: </a:t>
            </a:r>
            <a:r>
              <a:rPr lang="zh-TW" altLang="zh-TW" sz="2000" kern="100" dirty="0">
                <a:latin typeface="+mn-ea"/>
              </a:rPr>
              <a:t>無</a:t>
            </a:r>
            <a:r>
              <a:rPr lang="en-US" altLang="zh-TW" sz="2000" kern="100" dirty="0">
                <a:latin typeface="+mn-ea"/>
              </a:rPr>
              <a:t>  1: </a:t>
            </a:r>
            <a:r>
              <a:rPr lang="zh-TW" altLang="zh-TW" sz="2000" kern="100" dirty="0">
                <a:latin typeface="+mn-ea"/>
              </a:rPr>
              <a:t>有</a:t>
            </a: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壓力程度</a:t>
            </a:r>
            <a:r>
              <a:rPr lang="en-US" altLang="zh-TW" sz="2000" b="1" kern="100" dirty="0">
                <a:latin typeface="+mn-ea"/>
              </a:rPr>
              <a:t>(pressure)</a:t>
            </a:r>
            <a:r>
              <a:rPr lang="en-US" altLang="zh-TW" sz="2000" kern="100" dirty="0">
                <a:latin typeface="+mn-ea"/>
              </a:rPr>
              <a:t>:____ 0: </a:t>
            </a:r>
            <a:r>
              <a:rPr lang="zh-TW" altLang="zh-TW" sz="2000" kern="100" dirty="0">
                <a:latin typeface="+mn-ea"/>
              </a:rPr>
              <a:t>無</a:t>
            </a:r>
            <a:r>
              <a:rPr lang="en-US" altLang="zh-TW" sz="2000" kern="100" dirty="0">
                <a:latin typeface="+mn-ea"/>
              </a:rPr>
              <a:t>  1: </a:t>
            </a:r>
            <a:r>
              <a:rPr lang="zh-TW" altLang="zh-TW" sz="2000" kern="100" dirty="0">
                <a:latin typeface="+mn-ea"/>
              </a:rPr>
              <a:t>中等</a:t>
            </a:r>
            <a:r>
              <a:rPr lang="en-US" altLang="zh-TW" sz="2000" kern="100" dirty="0">
                <a:latin typeface="+mn-ea"/>
              </a:rPr>
              <a:t>  2: </a:t>
            </a:r>
            <a:r>
              <a:rPr lang="zh-TW" altLang="zh-TW" sz="2000" kern="100" dirty="0">
                <a:latin typeface="+mn-ea"/>
              </a:rPr>
              <a:t>大</a:t>
            </a: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最近兩個月平均睡眠時間</a:t>
            </a:r>
            <a:r>
              <a:rPr lang="en-US" altLang="zh-TW" sz="2000" b="1" kern="100" dirty="0">
                <a:latin typeface="+mn-ea"/>
              </a:rPr>
              <a:t>(sleepHR1)</a:t>
            </a:r>
            <a:r>
              <a:rPr lang="en-US" altLang="zh-TW" sz="2000" kern="100" dirty="0">
                <a:latin typeface="+mn-ea"/>
              </a:rPr>
              <a:t>:___</a:t>
            </a:r>
            <a:r>
              <a:rPr lang="zh-TW" altLang="zh-TW" sz="2000" kern="100" dirty="0">
                <a:latin typeface="+mn-ea"/>
              </a:rPr>
              <a:t>小時</a:t>
            </a:r>
            <a:r>
              <a:rPr lang="en-US" altLang="zh-TW" sz="2000" kern="100" dirty="0">
                <a:latin typeface="+mn-ea"/>
              </a:rPr>
              <a:t> (</a:t>
            </a:r>
            <a:r>
              <a:rPr lang="zh-TW" altLang="zh-TW" sz="2000" kern="100" dirty="0">
                <a:latin typeface="+mn-ea"/>
              </a:rPr>
              <a:t>取自小數點第一位</a:t>
            </a:r>
            <a:r>
              <a:rPr lang="en-US" altLang="zh-TW" sz="2000" kern="100" dirty="0">
                <a:latin typeface="+mn-ea"/>
              </a:rPr>
              <a:t>)</a:t>
            </a:r>
            <a:endParaRPr lang="zh-TW" altLang="zh-TW" sz="2000" kern="100" dirty="0">
              <a:latin typeface="+mn-ea"/>
            </a:endParaRP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請回憶兩個月前之平均睡眠時間</a:t>
            </a:r>
            <a:r>
              <a:rPr lang="en-US" altLang="zh-TW" sz="2000" b="1" kern="100" dirty="0">
                <a:latin typeface="+mn-ea"/>
              </a:rPr>
              <a:t>(sleepHR0)</a:t>
            </a:r>
            <a:r>
              <a:rPr lang="en-US" altLang="zh-TW" sz="2000" kern="100" dirty="0">
                <a:latin typeface="+mn-ea"/>
              </a:rPr>
              <a:t>:___</a:t>
            </a:r>
            <a:r>
              <a:rPr lang="zh-TW" altLang="zh-TW" sz="2000" kern="100" dirty="0">
                <a:latin typeface="+mn-ea"/>
              </a:rPr>
              <a:t>小時</a:t>
            </a:r>
            <a:r>
              <a:rPr lang="en-US" altLang="zh-TW" sz="2000" kern="100" dirty="0">
                <a:latin typeface="+mn-ea"/>
              </a:rPr>
              <a:t> (</a:t>
            </a:r>
            <a:r>
              <a:rPr lang="zh-TW" altLang="zh-TW" sz="2000" kern="100" dirty="0">
                <a:latin typeface="+mn-ea"/>
              </a:rPr>
              <a:t>取自小數點第一位</a:t>
            </a:r>
            <a:r>
              <a:rPr lang="en-US" altLang="zh-TW" sz="2000" kern="100" dirty="0">
                <a:latin typeface="+mn-ea"/>
              </a:rPr>
              <a:t>)</a:t>
            </a:r>
            <a:endParaRPr lang="zh-TW" altLang="zh-TW" sz="2000" kern="100" dirty="0">
              <a:latin typeface="+mn-ea"/>
            </a:endParaRP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最近兩個月是否有睡眠困擾問題</a:t>
            </a:r>
            <a:r>
              <a:rPr lang="en-US" altLang="zh-TW" sz="2000" b="1" kern="100" dirty="0">
                <a:latin typeface="+mn-ea"/>
              </a:rPr>
              <a:t>(sleepTR1)</a:t>
            </a:r>
            <a:r>
              <a:rPr lang="en-US" altLang="zh-TW" sz="2000" kern="100" dirty="0">
                <a:latin typeface="+mn-ea"/>
              </a:rPr>
              <a:t>:___0: </a:t>
            </a:r>
            <a:r>
              <a:rPr lang="zh-TW" altLang="zh-TW" sz="2000" kern="100" dirty="0">
                <a:latin typeface="+mn-ea"/>
              </a:rPr>
              <a:t>無</a:t>
            </a:r>
            <a:r>
              <a:rPr lang="en-US" altLang="zh-TW" sz="2000" kern="100" dirty="0">
                <a:latin typeface="+mn-ea"/>
              </a:rPr>
              <a:t>  1: </a:t>
            </a:r>
            <a:r>
              <a:rPr lang="zh-TW" altLang="zh-TW" sz="2000" kern="100" dirty="0">
                <a:latin typeface="+mn-ea"/>
              </a:rPr>
              <a:t>有</a:t>
            </a:r>
          </a:p>
          <a:p>
            <a:pPr>
              <a:spcAft>
                <a:spcPts val="0"/>
              </a:spcAft>
            </a:pPr>
            <a:r>
              <a:rPr lang="zh-TW" altLang="zh-TW" sz="2000" kern="100" dirty="0">
                <a:latin typeface="+mn-ea"/>
              </a:rPr>
              <a:t>請回憶兩個月前是否有睡眠困擾問題</a:t>
            </a:r>
            <a:r>
              <a:rPr lang="en-US" altLang="zh-TW" sz="2000" b="1" kern="100" dirty="0">
                <a:latin typeface="+mn-ea"/>
              </a:rPr>
              <a:t>(sleepTR0)</a:t>
            </a:r>
            <a:r>
              <a:rPr lang="en-US" altLang="zh-TW" sz="2000" kern="100" dirty="0">
                <a:latin typeface="+mn-ea"/>
              </a:rPr>
              <a:t>:___ 0: </a:t>
            </a:r>
            <a:r>
              <a:rPr lang="zh-TW" altLang="zh-TW" sz="2000" kern="100" dirty="0">
                <a:latin typeface="+mn-ea"/>
              </a:rPr>
              <a:t>無</a:t>
            </a:r>
            <a:r>
              <a:rPr lang="en-US" altLang="zh-TW" sz="2000" kern="100" dirty="0">
                <a:latin typeface="+mn-ea"/>
              </a:rPr>
              <a:t>  1: </a:t>
            </a:r>
            <a:r>
              <a:rPr lang="zh-TW" altLang="zh-TW" sz="2000" kern="100" dirty="0">
                <a:latin typeface="+mn-ea"/>
              </a:rPr>
              <a:t>有</a:t>
            </a:r>
          </a:p>
          <a:p>
            <a:r>
              <a:rPr lang="zh-TW" altLang="zh-TW" sz="2000" dirty="0">
                <a:latin typeface="+mn-ea"/>
                <a:cs typeface="Times New Roman" panose="02020603050405020304" pitchFamily="18" charset="0"/>
              </a:rPr>
              <a:t>最近兩個月的睡眠品質</a:t>
            </a:r>
            <a:r>
              <a:rPr lang="en-US" altLang="zh-TW" sz="2000" b="1" dirty="0">
                <a:latin typeface="+mn-ea"/>
              </a:rPr>
              <a:t>(</a:t>
            </a:r>
            <a:r>
              <a:rPr lang="en-US" altLang="zh-TW" sz="2000" b="1" dirty="0" err="1">
                <a:latin typeface="+mn-ea"/>
              </a:rPr>
              <a:t>sleepQOL</a:t>
            </a:r>
            <a:r>
              <a:rPr lang="en-US" altLang="zh-TW" sz="2000" b="1" dirty="0">
                <a:latin typeface="+mn-ea"/>
              </a:rPr>
              <a:t>)</a:t>
            </a:r>
            <a:r>
              <a:rPr lang="en-US" altLang="zh-TW" sz="2000" dirty="0">
                <a:latin typeface="+mn-ea"/>
              </a:rPr>
              <a:t>:___ 1:</a:t>
            </a:r>
            <a:r>
              <a:rPr lang="zh-TW" altLang="zh-TW" sz="2000" dirty="0">
                <a:latin typeface="+mn-ea"/>
                <a:cs typeface="Times New Roman" panose="02020603050405020304" pitchFamily="18" charset="0"/>
              </a:rPr>
              <a:t>很不好</a:t>
            </a:r>
            <a:r>
              <a:rPr lang="en-US" altLang="zh-TW" sz="2000" dirty="0">
                <a:latin typeface="+mn-ea"/>
              </a:rPr>
              <a:t> 2:</a:t>
            </a:r>
            <a:r>
              <a:rPr lang="zh-TW" altLang="zh-TW" sz="2000" dirty="0">
                <a:latin typeface="+mn-ea"/>
                <a:cs typeface="Times New Roman" panose="02020603050405020304" pitchFamily="18" charset="0"/>
              </a:rPr>
              <a:t>不好</a:t>
            </a:r>
            <a:r>
              <a:rPr lang="en-US" altLang="zh-TW" sz="2000" dirty="0">
                <a:latin typeface="+mn-ea"/>
              </a:rPr>
              <a:t> 3:</a:t>
            </a:r>
            <a:r>
              <a:rPr lang="zh-TW" altLang="zh-TW" sz="2000" dirty="0">
                <a:latin typeface="+mn-ea"/>
                <a:cs typeface="Times New Roman" panose="02020603050405020304" pitchFamily="18" charset="0"/>
              </a:rPr>
              <a:t>普通</a:t>
            </a:r>
            <a:r>
              <a:rPr lang="en-US" altLang="zh-TW" sz="2000" dirty="0">
                <a:latin typeface="+mn-ea"/>
              </a:rPr>
              <a:t> 4:</a:t>
            </a:r>
            <a:r>
              <a:rPr lang="zh-TW" altLang="zh-TW" sz="2000" dirty="0">
                <a:latin typeface="+mn-ea"/>
                <a:cs typeface="Times New Roman" panose="02020603050405020304" pitchFamily="18" charset="0"/>
              </a:rPr>
              <a:t>好</a:t>
            </a:r>
            <a:r>
              <a:rPr lang="en-US" altLang="zh-TW" sz="2000" dirty="0">
                <a:latin typeface="+mn-ea"/>
              </a:rPr>
              <a:t> 5:</a:t>
            </a:r>
            <a:r>
              <a:rPr lang="zh-TW" altLang="zh-TW" sz="2000" dirty="0">
                <a:latin typeface="+mn-ea"/>
                <a:cs typeface="Times New Roman" panose="02020603050405020304" pitchFamily="18" charset="0"/>
              </a:rPr>
              <a:t>很好</a:t>
            </a:r>
            <a:endParaRPr lang="zh-TW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77590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資料</a:t>
            </a:r>
            <a:r>
              <a:rPr lang="zh-TW" altLang="en-US" b="1" dirty="0">
                <a:solidFill>
                  <a:schemeClr val="accent1"/>
                </a:solidFill>
              </a:rPr>
              <a:t>檔的建立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b="1" dirty="0"/>
              <a:t>首先根據以上的變數命名，在</a:t>
            </a:r>
            <a:r>
              <a:rPr lang="en-US" altLang="zh-TW" sz="2800" b="1" dirty="0"/>
              <a:t>EXCEL</a:t>
            </a:r>
            <a:r>
              <a:rPr lang="zh-TW" altLang="en-US" sz="2800" b="1" dirty="0"/>
              <a:t>中建立每個變數的欄位，一個變數建立一個欄位。例如：我們分別給每一位受測者一個流水號，並將其填入已建立的</a:t>
            </a:r>
            <a:r>
              <a:rPr lang="en-US" altLang="zh-TW" sz="2800" b="1" dirty="0"/>
              <a:t>id</a:t>
            </a:r>
            <a:r>
              <a:rPr lang="zh-TW" altLang="en-US" sz="2800" b="1" dirty="0"/>
              <a:t>欄位中，並將填表日以民國年、月、日分別填入</a:t>
            </a:r>
            <a:r>
              <a:rPr lang="en-US" altLang="zh-TW" sz="2800" b="1" dirty="0" err="1"/>
              <a:t>v_y</a:t>
            </a:r>
            <a:r>
              <a:rPr lang="zh-TW" altLang="en-US" sz="2800" b="1" dirty="0"/>
              <a:t>、</a:t>
            </a:r>
            <a:r>
              <a:rPr lang="en-US" altLang="zh-TW" sz="2800" b="1" dirty="0" err="1"/>
              <a:t>v_m</a:t>
            </a:r>
            <a:r>
              <a:rPr lang="zh-TW" altLang="en-US" sz="2800" b="1" dirty="0"/>
              <a:t>、</a:t>
            </a:r>
            <a:r>
              <a:rPr lang="en-US" altLang="zh-TW" sz="2800" b="1" dirty="0" err="1"/>
              <a:t>v_d</a:t>
            </a:r>
            <a:r>
              <a:rPr lang="zh-TW" altLang="en-US" sz="2800" b="1" dirty="0"/>
              <a:t>的欄位中。之後，再將個案姓名填入</a:t>
            </a:r>
            <a:r>
              <a:rPr lang="en-US" altLang="zh-TW" sz="2800" b="1" dirty="0"/>
              <a:t>name</a:t>
            </a:r>
            <a:r>
              <a:rPr lang="zh-TW" altLang="en-US" sz="2800" b="1" dirty="0"/>
              <a:t>的欄位，其它變數依此類推，基本上以一列資料存放一個個案的資料為主，資料檔命名為</a:t>
            </a:r>
            <a:r>
              <a:rPr lang="en-US" altLang="zh-TW" sz="2800" b="1" dirty="0">
                <a:solidFill>
                  <a:srgbClr val="FF0000"/>
                </a:solidFill>
              </a:rPr>
              <a:t>sleepdata.csv</a:t>
            </a:r>
            <a:r>
              <a:rPr lang="zh-TW" altLang="en-US" sz="2800" b="1" dirty="0"/>
              <a:t>。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30512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 smtClean="0">
                <a:solidFill>
                  <a:schemeClr val="accent1"/>
                </a:solidFill>
              </a:rPr>
              <a:t>sleepdata</a:t>
            </a:r>
            <a:r>
              <a:rPr lang="zh-TW" altLang="en-US" b="1" dirty="0" smtClean="0">
                <a:solidFill>
                  <a:schemeClr val="accent1"/>
                </a:solidFill>
              </a:rPr>
              <a:t>資料檔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136650"/>
              </p:ext>
            </p:extLst>
          </p:nvPr>
        </p:nvGraphicFramePr>
        <p:xfrm>
          <a:off x="1" y="1530971"/>
          <a:ext cx="9143999" cy="5100849"/>
        </p:xfrm>
        <a:graphic>
          <a:graphicData uri="http://schemas.openxmlformats.org/drawingml/2006/table">
            <a:tbl>
              <a:tblPr/>
              <a:tblGrid>
                <a:gridCol w="297369"/>
                <a:gridCol w="373729"/>
                <a:gridCol w="373729"/>
                <a:gridCol w="373729"/>
                <a:gridCol w="561155"/>
                <a:gridCol w="324878"/>
                <a:gridCol w="371707"/>
                <a:gridCol w="446049"/>
                <a:gridCol w="371707"/>
                <a:gridCol w="520390"/>
                <a:gridCol w="520390"/>
                <a:gridCol w="685240"/>
                <a:gridCol w="701987"/>
                <a:gridCol w="644388"/>
                <a:gridCol w="644388"/>
                <a:gridCol w="644388"/>
                <a:gridCol w="644388"/>
                <a:gridCol w="644388"/>
              </a:tblGrid>
              <a:tr h="449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id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 err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v_y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 err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v_m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 err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v_d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name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sex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 err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b_y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 err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b_m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b_d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height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weight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pressuID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pressure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sleepHR1</a:t>
                      </a:r>
                      <a:endParaRPr lang="zh-TW" sz="11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sleepHR0</a:t>
                      </a:r>
                      <a:endParaRPr lang="zh-TW" sz="11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sleepTR1</a:t>
                      </a:r>
                      <a:endParaRPr lang="zh-TW" sz="11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sleepTR0</a:t>
                      </a:r>
                      <a:endParaRPr lang="zh-TW" sz="11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 err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sleepQOL</a:t>
                      </a:r>
                      <a:endParaRPr lang="zh-TW" sz="11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Java 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66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161.5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8.5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8.7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Alice 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58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154.5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7.3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7.4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June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65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174.6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7.5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Jack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64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12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164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7.9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8.5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Jacoby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49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24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150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6.8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6.1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97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Peter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66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12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162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63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6.3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Kalare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Jame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8.9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Andy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TW" sz="12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7.3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7.7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291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資料</a:t>
            </a:r>
            <a:r>
              <a:rPr lang="zh-TW" altLang="en-US" b="1" dirty="0">
                <a:solidFill>
                  <a:schemeClr val="accent1"/>
                </a:solidFill>
              </a:rPr>
              <a:t>型態介紹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b="1" dirty="0"/>
              <a:t>一般可分為名目</a:t>
            </a:r>
            <a:r>
              <a:rPr lang="zh-TW" altLang="en-US" sz="2800" b="1" dirty="0" smtClean="0"/>
              <a:t>變數</a:t>
            </a:r>
            <a:r>
              <a:rPr lang="en-US" altLang="zh-TW" sz="2800" b="1" dirty="0" smtClean="0"/>
              <a:t>(nominal variable)</a:t>
            </a:r>
            <a:r>
              <a:rPr lang="zh-TW" altLang="en-US" sz="2800" b="1" dirty="0" smtClean="0"/>
              <a:t>、順序變數</a:t>
            </a:r>
            <a:r>
              <a:rPr lang="en-US" altLang="zh-TW" sz="2800" b="1" dirty="0" smtClean="0"/>
              <a:t>(ordinal variable)</a:t>
            </a:r>
            <a:r>
              <a:rPr lang="zh-TW" altLang="en-US" sz="2800" b="1" dirty="0" smtClean="0"/>
              <a:t>、區間變數</a:t>
            </a:r>
            <a:r>
              <a:rPr lang="en-US" altLang="zh-TW" sz="2800" b="1" dirty="0"/>
              <a:t>(interval variable)</a:t>
            </a:r>
            <a:r>
              <a:rPr lang="zh-TW" altLang="en-US" sz="2800" b="1" dirty="0" smtClean="0"/>
              <a:t>及比率變數</a:t>
            </a:r>
            <a:r>
              <a:rPr lang="en-US" altLang="zh-TW" sz="2800" b="1" dirty="0" smtClean="0"/>
              <a:t>(ratio </a:t>
            </a:r>
            <a:r>
              <a:rPr lang="en-US" altLang="zh-TW" sz="2800" b="1" dirty="0"/>
              <a:t>variable)</a:t>
            </a:r>
            <a:r>
              <a:rPr lang="zh-TW" altLang="en-US" sz="2800" b="1" dirty="0"/>
              <a:t>。但在進行資料分析，我們一般只將資料分為兩類：</a:t>
            </a:r>
            <a:r>
              <a:rPr lang="zh-TW" altLang="en-US" sz="2800" b="1" dirty="0">
                <a:solidFill>
                  <a:srgbClr val="FF0000"/>
                </a:solidFill>
              </a:rPr>
              <a:t>文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字型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(character)</a:t>
            </a:r>
            <a:r>
              <a:rPr lang="zh-TW" altLang="en-US" sz="2800" b="1" dirty="0" smtClean="0"/>
              <a:t>及</a:t>
            </a:r>
            <a:r>
              <a:rPr lang="zh-TW" altLang="en-US" sz="2800" b="1" dirty="0">
                <a:solidFill>
                  <a:srgbClr val="FF0000"/>
                </a:solidFill>
              </a:rPr>
              <a:t>數值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型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(numeric</a:t>
            </a:r>
            <a:r>
              <a:rPr lang="en-US" altLang="zh-TW" sz="2800" b="1" dirty="0">
                <a:solidFill>
                  <a:srgbClr val="FF0000"/>
                </a:solidFill>
              </a:rPr>
              <a:t>)</a:t>
            </a:r>
            <a:r>
              <a:rPr lang="zh-TW" altLang="en-US" sz="2800" b="1" dirty="0" smtClean="0"/>
              <a:t>兩</a:t>
            </a:r>
            <a:r>
              <a:rPr lang="zh-TW" altLang="en-US" sz="2800" b="1" dirty="0"/>
              <a:t>類，數值型變數又可分為</a:t>
            </a:r>
            <a:r>
              <a:rPr lang="zh-TW" altLang="en-US" sz="2800" b="1" dirty="0">
                <a:solidFill>
                  <a:srgbClr val="FF0000"/>
                </a:solidFill>
              </a:rPr>
              <a:t>連續型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變數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(continuous variable)</a:t>
            </a:r>
            <a:r>
              <a:rPr lang="zh-TW" altLang="en-US" sz="2800" b="1" dirty="0" smtClean="0"/>
              <a:t>與</a:t>
            </a:r>
            <a:r>
              <a:rPr lang="zh-TW" altLang="en-US" sz="2800" b="1" dirty="0">
                <a:solidFill>
                  <a:srgbClr val="FF0000"/>
                </a:solidFill>
              </a:rPr>
              <a:t>類別型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變數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(categorical variable)</a:t>
            </a:r>
            <a:r>
              <a:rPr lang="zh-TW" altLang="en-US" sz="2800" b="1" dirty="0" smtClean="0"/>
              <a:t>，</a:t>
            </a:r>
            <a:r>
              <a:rPr lang="zh-TW" altLang="en-US" sz="2800" b="1" dirty="0"/>
              <a:t>一般而言，類別型變數與上述名目變數</a:t>
            </a:r>
            <a:r>
              <a:rPr lang="zh-TW" altLang="en-US" sz="2800" b="1" dirty="0" smtClean="0"/>
              <a:t>及順序變數</a:t>
            </a:r>
            <a:r>
              <a:rPr lang="zh-TW" altLang="en-US" sz="2800" b="1" dirty="0"/>
              <a:t>相似，在資料的處理上，一般會以數值來表現各特質、例如以</a:t>
            </a:r>
            <a:r>
              <a:rPr lang="en-US" altLang="zh-TW" sz="2800" b="1" dirty="0"/>
              <a:t>0</a:t>
            </a:r>
            <a:r>
              <a:rPr lang="zh-TW" altLang="en-US" sz="2800" b="1" dirty="0"/>
              <a:t>表示女生，以</a:t>
            </a:r>
            <a:r>
              <a:rPr lang="en-US" altLang="zh-TW" sz="2800" b="1" dirty="0"/>
              <a:t>1</a:t>
            </a:r>
            <a:r>
              <a:rPr lang="zh-TW" altLang="en-US" sz="2800" b="1" dirty="0"/>
              <a:t>表示男生，以</a:t>
            </a:r>
            <a:r>
              <a:rPr lang="en-US" altLang="zh-TW" sz="2800" b="1" dirty="0"/>
              <a:t>0</a:t>
            </a:r>
            <a:r>
              <a:rPr lang="zh-TW" altLang="en-US" sz="2800" b="1" dirty="0"/>
              <a:t>、</a:t>
            </a:r>
            <a:r>
              <a:rPr lang="en-US" altLang="zh-TW" sz="2800" b="1" dirty="0"/>
              <a:t>1</a:t>
            </a:r>
            <a:r>
              <a:rPr lang="zh-TW" altLang="en-US" sz="2800" b="1" dirty="0"/>
              <a:t>、</a:t>
            </a:r>
            <a:r>
              <a:rPr lang="en-US" altLang="zh-TW" sz="2800" b="1" dirty="0"/>
              <a:t>2</a:t>
            </a:r>
            <a:r>
              <a:rPr lang="zh-TW" altLang="en-US" sz="2800" b="1" dirty="0"/>
              <a:t>依序表示壓力程度增加的情形。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67336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資料</a:t>
            </a:r>
            <a:r>
              <a:rPr lang="zh-TW" altLang="en-US" b="1" dirty="0">
                <a:solidFill>
                  <a:schemeClr val="accent1"/>
                </a:solidFill>
              </a:rPr>
              <a:t>讀取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b="1" dirty="0"/>
              <a:t>（</a:t>
            </a:r>
            <a:r>
              <a:rPr lang="en-US" altLang="zh-TW" sz="2800" b="1" dirty="0"/>
              <a:t>1</a:t>
            </a:r>
            <a:r>
              <a:rPr lang="zh-TW" altLang="en-US" sz="2800" b="1" dirty="0"/>
              <a:t>）範例問題：</a:t>
            </a:r>
          </a:p>
          <a:p>
            <a:pPr marL="0" indent="0">
              <a:buNone/>
            </a:pPr>
            <a:r>
              <a:rPr lang="zh-TW" altLang="en-US" sz="2800" b="1" dirty="0"/>
              <a:t>將</a:t>
            </a:r>
            <a:r>
              <a:rPr lang="en-US" altLang="zh-TW" sz="2800" b="1" dirty="0"/>
              <a:t>EXCEL</a:t>
            </a:r>
            <a:r>
              <a:rPr lang="zh-TW" altLang="en-US" sz="2800" b="1" dirty="0"/>
              <a:t>所建立的資料檔</a:t>
            </a:r>
            <a:r>
              <a:rPr lang="en-US" altLang="zh-TW" sz="2800" b="1" dirty="0"/>
              <a:t>sleepdata.csv(</a:t>
            </a:r>
            <a:r>
              <a:rPr lang="zh-TW" altLang="en-US" sz="2800" b="1" dirty="0"/>
              <a:t>在電腦中置於</a:t>
            </a:r>
            <a:r>
              <a:rPr lang="en-US" altLang="zh-TW" sz="2800" b="1" dirty="0"/>
              <a:t>c:\R\sleepdata.csv</a:t>
            </a:r>
            <a:r>
              <a:rPr lang="zh-TW" altLang="en-US" sz="2800" b="1" dirty="0"/>
              <a:t>中</a:t>
            </a:r>
            <a:r>
              <a:rPr lang="en-US" altLang="zh-TW" sz="2800" b="1" dirty="0"/>
              <a:t>)</a:t>
            </a:r>
            <a:r>
              <a:rPr lang="zh-TW" altLang="en-US" sz="2800" b="1" dirty="0"/>
              <a:t>匯至</a:t>
            </a:r>
            <a:r>
              <a:rPr lang="en-US" altLang="zh-TW" sz="2800" b="1" dirty="0"/>
              <a:t>R</a:t>
            </a:r>
            <a:r>
              <a:rPr lang="zh-TW" altLang="en-US" sz="2800" b="1" dirty="0"/>
              <a:t>中。</a:t>
            </a:r>
          </a:p>
          <a:p>
            <a:pPr marL="0" indent="0">
              <a:buNone/>
            </a:pPr>
            <a:r>
              <a:rPr lang="zh-TW" altLang="en-US" sz="2800" b="1" dirty="0"/>
              <a:t>（</a:t>
            </a:r>
            <a:r>
              <a:rPr lang="en-US" altLang="zh-TW" sz="2800" b="1" dirty="0"/>
              <a:t>2</a:t>
            </a:r>
            <a:r>
              <a:rPr lang="zh-TW" altLang="en-US" sz="2800" b="1" dirty="0"/>
              <a:t>）使用方法：</a:t>
            </a:r>
          </a:p>
          <a:p>
            <a:pPr marL="0" indent="0">
              <a:buNone/>
            </a:pPr>
            <a:r>
              <a:rPr lang="zh-TW" altLang="en-US" sz="2800" b="1" dirty="0"/>
              <a:t>以</a:t>
            </a:r>
            <a:r>
              <a:rPr lang="en-US" altLang="zh-TW" sz="2800" b="1" dirty="0"/>
              <a:t>read.csv</a:t>
            </a:r>
            <a:r>
              <a:rPr lang="zh-TW" altLang="en-US" sz="2800" b="1" dirty="0"/>
              <a:t>語法將</a:t>
            </a:r>
            <a:r>
              <a:rPr lang="en-US" altLang="zh-TW" sz="2800" b="1" dirty="0"/>
              <a:t>sleepdata.csv</a:t>
            </a:r>
            <a:r>
              <a:rPr lang="zh-TW" altLang="en-US" sz="2800" b="1" dirty="0"/>
              <a:t>資料檔匯入</a:t>
            </a:r>
            <a:r>
              <a:rPr lang="en-US" altLang="zh-TW" sz="2800" b="1" dirty="0"/>
              <a:t>R</a:t>
            </a:r>
            <a:r>
              <a:rPr lang="zh-TW" altLang="en-US" sz="2800" b="1" dirty="0"/>
              <a:t>中</a:t>
            </a:r>
          </a:p>
          <a:p>
            <a:pPr marL="0" indent="0">
              <a:buNone/>
            </a:pPr>
            <a:r>
              <a:rPr lang="zh-TW" altLang="en-US" sz="2800" b="1" dirty="0"/>
              <a:t>（</a:t>
            </a:r>
            <a:r>
              <a:rPr lang="en-US" altLang="zh-TW" sz="2800" b="1" dirty="0"/>
              <a:t>3</a:t>
            </a:r>
            <a:r>
              <a:rPr lang="zh-TW" altLang="en-US" sz="2800" b="1" dirty="0"/>
              <a:t>）軟體操作步驟：</a:t>
            </a:r>
          </a:p>
          <a:p>
            <a:pPr marL="0" indent="0">
              <a:buNone/>
            </a:pPr>
            <a:r>
              <a:rPr lang="zh-TW" altLang="en-US" sz="2800" b="1" dirty="0"/>
              <a:t>步驟一</a:t>
            </a:r>
            <a:r>
              <a:rPr lang="zh-TW" altLang="en-US" sz="2800" b="1" dirty="0" smtClean="0"/>
              <a:t>：在</a:t>
            </a:r>
            <a:r>
              <a:rPr lang="en-US" altLang="zh-TW" sz="2800" b="1" dirty="0"/>
              <a:t>R</a:t>
            </a:r>
            <a:r>
              <a:rPr lang="zh-TW" altLang="en-US" sz="2800" b="1" dirty="0"/>
              <a:t>介面寫入下列程式</a:t>
            </a: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rgbClr val="FF0000"/>
                </a:solidFill>
              </a:rPr>
              <a:t>read.csv("</a:t>
            </a:r>
            <a:r>
              <a:rPr lang="en-US" altLang="zh-TW" sz="2800" b="1" dirty="0">
                <a:solidFill>
                  <a:srgbClr val="FF0000"/>
                </a:solidFill>
              </a:rPr>
              <a:t>c:/RData/sleepdata.csv",header=T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)</a:t>
            </a:r>
            <a:endParaRPr lang="en-US" altLang="zh-TW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sz="28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493033" y="5896569"/>
            <a:ext cx="1293837" cy="4756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儲存路徑</a:t>
            </a:r>
            <a:endParaRPr kumimoji="0" lang="zh-TW" altLang="zh-TW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228184" y="5896569"/>
            <a:ext cx="2355329" cy="4756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第一列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變數名稱</a:t>
            </a:r>
            <a:endParaRPr kumimoji="0" lang="zh-TW" altLang="zh-TW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52" name="AutoShape 4"/>
          <p:cNvCxnSpPr>
            <a:cxnSpLocks noChangeShapeType="1"/>
          </p:cNvCxnSpPr>
          <p:nvPr/>
        </p:nvCxnSpPr>
        <p:spPr bwMode="auto">
          <a:xfrm flipV="1">
            <a:off x="4139952" y="5687018"/>
            <a:ext cx="0" cy="20955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" name="AutoShape 5"/>
          <p:cNvCxnSpPr>
            <a:cxnSpLocks noChangeShapeType="1"/>
          </p:cNvCxnSpPr>
          <p:nvPr/>
        </p:nvCxnSpPr>
        <p:spPr bwMode="auto">
          <a:xfrm flipV="1">
            <a:off x="7236296" y="5631815"/>
            <a:ext cx="0" cy="20955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516065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跑馬燈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2147</TotalTime>
  <Words>1039</Words>
  <Application>Microsoft Office PowerPoint</Application>
  <PresentationFormat>如螢幕大小 (4:3)</PresentationFormat>
  <Paragraphs>238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Times New Roman</vt:lpstr>
      <vt:lpstr>清晰度</vt:lpstr>
      <vt:lpstr>R教學</vt:lpstr>
      <vt:lpstr>範例介紹</vt:lpstr>
      <vt:lpstr>問卷內容</vt:lpstr>
      <vt:lpstr>變數的命名</vt:lpstr>
      <vt:lpstr>變數的命名</vt:lpstr>
      <vt:lpstr>資料檔的建立</vt:lpstr>
      <vt:lpstr>sleepdata資料檔</vt:lpstr>
      <vt:lpstr>資料型態介紹</vt:lpstr>
      <vt:lpstr>資料讀取</vt:lpstr>
      <vt:lpstr>資料讀取</vt:lpstr>
      <vt:lpstr>付出最多的人，也是收穫最多的人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 教學</dc:title>
  <dc:creator>chilo</dc:creator>
  <cp:lastModifiedBy>羅琪</cp:lastModifiedBy>
  <cp:revision>162</cp:revision>
  <dcterms:created xsi:type="dcterms:W3CDTF">2014-11-07T00:17:44Z</dcterms:created>
  <dcterms:modified xsi:type="dcterms:W3CDTF">2016-03-07T13:11:43Z</dcterms:modified>
</cp:coreProperties>
</file>