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64" r:id="rId3"/>
    <p:sldId id="271" r:id="rId4"/>
    <p:sldId id="272" r:id="rId5"/>
    <p:sldId id="269" r:id="rId6"/>
    <p:sldId id="270" r:id="rId7"/>
    <p:sldId id="303" r:id="rId8"/>
    <p:sldId id="304" r:id="rId9"/>
    <p:sldId id="305" r:id="rId10"/>
    <p:sldId id="306" r:id="rId11"/>
    <p:sldId id="307" r:id="rId12"/>
    <p:sldId id="308" r:id="rId13"/>
    <p:sldId id="315" r:id="rId14"/>
    <p:sldId id="310" r:id="rId15"/>
    <p:sldId id="311" r:id="rId16"/>
    <p:sldId id="321" r:id="rId17"/>
    <p:sldId id="322" r:id="rId18"/>
    <p:sldId id="320" r:id="rId19"/>
    <p:sldId id="312" r:id="rId20"/>
    <p:sldId id="313" r:id="rId21"/>
    <p:sldId id="316" r:id="rId22"/>
    <p:sldId id="319" r:id="rId23"/>
    <p:sldId id="318" r:id="rId24"/>
    <p:sldId id="317" r:id="rId25"/>
    <p:sldId id="262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75837-F32C-486A-8B96-B7D54900E2B7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9240E-48CF-4CB7-90F6-80C5A0BBD4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63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9240E-48CF-4CB7-90F6-80C5A0BBD4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9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25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Relationship Id="rId9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8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Relationship Id="rId9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9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Relationship Id="rId9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SPSS 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486600" cy="1752600"/>
          </a:xfrm>
        </p:spPr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單元七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二元資料的</a:t>
            </a:r>
            <a:r>
              <a:rPr lang="zh-TW" altLang="en-US" b="1" dirty="0">
                <a:latin typeface="+mj-ea"/>
                <a:ea typeface="+mj-ea"/>
              </a:rPr>
              <a:t>羅吉</a:t>
            </a:r>
            <a:r>
              <a:rPr lang="zh-TW" altLang="en-US" b="1" dirty="0" smtClean="0">
                <a:latin typeface="+mj-ea"/>
                <a:ea typeface="+mj-ea"/>
              </a:rPr>
              <a:t>斯迴歸模式</a:t>
            </a:r>
            <a:r>
              <a:rPr lang="en-US" altLang="zh-TW" b="1" dirty="0" smtClean="0">
                <a:latin typeface="+mj-ea"/>
                <a:ea typeface="+mj-ea"/>
              </a:rPr>
              <a:t>(Logistic Regression for Binary Data)</a:t>
            </a:r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78" y="908554"/>
            <a:ext cx="6392427" cy="482470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788024" y="2852936"/>
            <a:ext cx="2053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勾選信賴區間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3995936" y="2636912"/>
            <a:ext cx="720080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 flipV="1">
            <a:off x="971600" y="5229201"/>
            <a:ext cx="288032" cy="3600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3131840" y="5481228"/>
            <a:ext cx="674056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747652" y="601170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繼續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6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13641"/>
            <a:ext cx="5796070" cy="4559575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 flipV="1">
            <a:off x="1910548" y="5210036"/>
            <a:ext cx="864096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2606934" y="578610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1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619672" y="2206804"/>
                <a:ext cx="471091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206804"/>
                <a:ext cx="471091" cy="287323"/>
              </a:xfrm>
              <a:prstGeom prst="rect">
                <a:avLst/>
              </a:prstGeom>
              <a:blipFill rotWithShape="0"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505416" y="2492896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416" y="2492896"/>
                <a:ext cx="474296" cy="2769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圖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2" y="1412776"/>
            <a:ext cx="8707721" cy="18569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868661" y="2312881"/>
                <a:ext cx="471091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661" y="2312881"/>
                <a:ext cx="471091" cy="287323"/>
              </a:xfrm>
              <a:prstGeom prst="rect">
                <a:avLst/>
              </a:prstGeom>
              <a:blipFill rotWithShape="0">
                <a:blip r:embed="rId9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754405" y="2598973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405" y="2598973"/>
                <a:ext cx="474296" cy="27699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539552" y="3239506"/>
                <a:ext cx="7992888" cy="3141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400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2400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TW" sz="2400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12.351,</m:t>
                      </m:r>
                      <m:r>
                        <a:rPr lang="en-US" altLang="zh-TW" sz="2400" smtClean="0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zh-TW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2400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β</m:t>
                          </m:r>
                        </m:e>
                      </m:acc>
                      <m:r>
                        <a:rPr lang="en-US" altLang="zh-TW" sz="2400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=0.497</m:t>
                      </m:r>
                    </m:oMath>
                  </m:oMathPara>
                </a14:m>
                <a:endParaRPr lang="en-US" altLang="zh-TW" sz="2400" dirty="0"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logit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TW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zh-TW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π</m:t>
                            </m:r>
                          </m:e>
                        </m:acc>
                        <m:d>
                          <m:dPr>
                            <m:ctrlPr>
                              <a:rPr lang="zh-TW" altLang="zh-TW" sz="24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altLang="zh-TW" sz="2400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sz="2400" i="1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zh-TW" altLang="zh-TW" sz="24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TW" altLang="zh-TW" sz="2400" i="1" kern="1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zh-TW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2400" kern="100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π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zh-TW" altLang="zh-TW" sz="2400" i="1" kern="1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i="1" kern="1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zh-TW" sz="2400" kern="10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i="1" kern="10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zh-TW" alt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2400" kern="100"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π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zh-TW" altLang="zh-TW" sz="2400" i="1" kern="1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i="1" kern="1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  <m:r>
                      <a:rPr lang="en-US" altLang="zh-TW" sz="24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=−12.351+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0.497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altLang="zh-TW" sz="2400" dirty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zh-TW" sz="24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π</m:t>
                        </m:r>
                      </m:e>
                    </m:acc>
                  </m:oMath>
                </a14:m>
                <a:r>
                  <a:rPr lang="en-US" altLang="zh-TW" sz="2400" kern="1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(x)</a:t>
                </a:r>
                <a14:m>
                  <m:oMath xmlns:m="http://schemas.openxmlformats.org/officeDocument/2006/math">
                    <m:r>
                      <a:rPr lang="en-US" altLang="zh-TW" sz="2400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zh-TW" sz="24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−12.351+0.497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x</m:t>
                            </m:r>
                          </m:sup>
                        </m:sSup>
                      </m:num>
                      <m:den>
                        <m:r>
                          <a:rPr lang="en-US" altLang="zh-TW" sz="2400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zh-TW" altLang="zh-TW" sz="2400" i="1" kern="1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TW" sz="2400" i="1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12.351+0.497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kern="1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x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sz="2400" dirty="0" smtClean="0"/>
              </a:p>
              <a:p>
                <a:r>
                  <a:rPr lang="en-US" altLang="zh-TW" sz="2400" b="1" dirty="0" smtClean="0">
                    <a:latin typeface="+mn-ea"/>
                  </a:rPr>
                  <a:t>95</a:t>
                </a:r>
                <a:r>
                  <a:rPr lang="en-US" altLang="zh-TW" sz="2400" b="1" dirty="0">
                    <a:latin typeface="+mn-ea"/>
                  </a:rPr>
                  <a:t>%</a:t>
                </a:r>
                <a:r>
                  <a:rPr lang="zh-TW" altLang="en-US" sz="2400" b="1" dirty="0">
                    <a:latin typeface="+mn-ea"/>
                  </a:rPr>
                  <a:t>的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b="1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1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sz="2400" b="1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𝜷</m:t>
                        </m:r>
                      </m:sup>
                    </m:sSup>
                  </m:oMath>
                </a14:m>
                <a:r>
                  <a:rPr lang="zh-TW" altLang="en-US" sz="2400" b="1" kern="100" dirty="0">
                    <a:latin typeface="+mn-ea"/>
                    <a:cs typeface="Times New Roman" panose="02020603050405020304" pitchFamily="18" charset="0"/>
                  </a:rPr>
                  <a:t>的信賴區間</a:t>
                </a:r>
                <a:r>
                  <a:rPr lang="zh-TW" altLang="en-US" sz="2400" b="1" kern="100" dirty="0" smtClean="0">
                    <a:latin typeface="+mn-ea"/>
                    <a:cs typeface="Times New Roman" panose="02020603050405020304" pitchFamily="18" charset="0"/>
                  </a:rPr>
                  <a:t>為</a:t>
                </a:r>
                <a14:m>
                  <m:oMath xmlns:m="http://schemas.openxmlformats.org/officeDocument/2006/math">
                    <m:r>
                      <a:rPr lang="zh-TW" altLang="en-US" sz="24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b="1" kern="100" dirty="0" smtClean="0">
                    <a:latin typeface="+mn-ea"/>
                    <a:cs typeface="Times New Roman" panose="02020603050405020304" pitchFamily="18" charset="0"/>
                  </a:rPr>
                  <a:t>[1.347, 2.007]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 i="1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sz="2400" i="1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sz="2400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l-GR" altLang="zh-TW" sz="2400" i="1" kern="1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β</m:t>
                    </m:r>
                    <m:r>
                      <a:rPr lang="en-US" altLang="zh-TW" sz="2400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400" i="1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zh-TW" sz="2400" b="0" i="1" kern="10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,  </m:t>
                    </m:r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altLang="zh-TW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100" dirty="0" smtClean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=23.887</a:t>
                </a:r>
                <a:endParaRPr lang="en-US" altLang="zh-TW" sz="2400" kern="100" dirty="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24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因為</a:t>
                </a:r>
                <a:r>
                  <a:rPr lang="en-US" altLang="zh-TW" sz="2400" kern="100" dirty="0">
                    <a:latin typeface="+mn-ea"/>
                    <a:cs typeface="Times New Roman" panose="02020603050405020304" pitchFamily="18" charset="0"/>
                  </a:rPr>
                  <a:t>p-value</a:t>
                </a:r>
                <a14:m>
                  <m:oMath xmlns:m="http://schemas.openxmlformats.org/officeDocument/2006/math">
                    <m:r>
                      <a:rPr lang="en-US" altLang="zh-TW" sz="240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2400" b="1" kern="100" dirty="0">
                    <a:latin typeface="+mn-ea"/>
                    <a:cs typeface="Times New Roman" panose="02020603050405020304" pitchFamily="18" charset="0"/>
                  </a:rPr>
                  <a:t>0&lt;</a:t>
                </a:r>
                <a:r>
                  <a:rPr lang="el-GR" altLang="zh-TW" sz="2400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α</a:t>
                </a:r>
                <a:r>
                  <a:rPr lang="en-US" altLang="zh-TW" sz="2400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=0.05, </a:t>
                </a:r>
                <a:r>
                  <a:rPr lang="zh-TW" altLang="en-US" sz="2400" b="1" kern="100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所以</a:t>
                </a:r>
                <a:r>
                  <a:rPr lang="zh-TW" altLang="en-US" sz="2400" b="1" kern="100" dirty="0">
                    <a:latin typeface="+mn-ea"/>
                    <a:cs typeface="Times New Roman" panose="02020603050405020304" pitchFamily="18" charset="0"/>
                  </a:rPr>
                  <a:t>拒絕</a:t>
                </a:r>
                <a:r>
                  <a:rPr lang="en-US" altLang="zh-TW" sz="2400" b="1" kern="100" dirty="0">
                    <a:latin typeface="+mn-ea"/>
                    <a:cs typeface="Times New Roman" panose="02020603050405020304" pitchFamily="18" charset="0"/>
                  </a:rPr>
                  <a:t>H</a:t>
                </a:r>
                <a:r>
                  <a:rPr lang="en-US" altLang="zh-TW" sz="2400" b="1" kern="100" baseline="-25000" dirty="0">
                    <a:latin typeface="+mn-ea"/>
                    <a:cs typeface="Times New Roman" panose="02020603050405020304" pitchFamily="18" charset="0"/>
                  </a:rPr>
                  <a:t>0</a:t>
                </a:r>
                <a:r>
                  <a:rPr lang="en-US" altLang="zh-TW" sz="2400" b="1" kern="100" dirty="0">
                    <a:latin typeface="+mn-ea"/>
                    <a:cs typeface="Times New Roman" panose="02020603050405020304" pitchFamily="18" charset="0"/>
                  </a:rPr>
                  <a:t>,</a:t>
                </a:r>
                <a:r>
                  <a:rPr lang="zh-TW" altLang="en-US" sz="2400" b="1" kern="100" dirty="0">
                    <a:latin typeface="+mn-ea"/>
                    <a:cs typeface="Times New Roman" panose="02020603050405020304" pitchFamily="18" charset="0"/>
                  </a:rPr>
                  <a:t> 結論</a:t>
                </a:r>
                <a:r>
                  <a:rPr lang="en-US" altLang="zh-TW" sz="2400" b="1" kern="100" dirty="0">
                    <a:latin typeface="+mn-ea"/>
                    <a:cs typeface="Times New Roman" panose="02020603050405020304" pitchFamily="18" charset="0"/>
                  </a:rPr>
                  <a:t>:</a:t>
                </a:r>
                <a:r>
                  <a:rPr lang="zh-TW" altLang="en-US" sz="2400" b="1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400" b="1" kern="100" dirty="0" smtClean="0">
                    <a:latin typeface="+mn-ea"/>
                    <a:cs typeface="Times New Roman" panose="02020603050405020304" pitchFamily="18" charset="0"/>
                  </a:rPr>
                  <a:t>甲殼</a:t>
                </a:r>
                <a:r>
                  <a:rPr lang="zh-TW" altLang="en-US" sz="2400" b="1" kern="100" dirty="0">
                    <a:latin typeface="+mn-ea"/>
                    <a:cs typeface="Times New Roman" panose="02020603050405020304" pitchFamily="18" charset="0"/>
                  </a:rPr>
                  <a:t>寬度</a:t>
                </a:r>
                <a:r>
                  <a:rPr lang="zh-TW" altLang="en-US" sz="2400" b="1" dirty="0"/>
                  <a:t>對</a:t>
                </a:r>
                <a:r>
                  <a:rPr lang="en-US" altLang="zh-TW" sz="2400" b="1" dirty="0">
                    <a:latin typeface="微軟正黑體" panose="020B0604030504040204" pitchFamily="34" charset="-120"/>
                  </a:rPr>
                  <a:t>log(</a:t>
                </a:r>
                <a:r>
                  <a:rPr lang="zh-TW" altLang="en-US" sz="2400" b="1" dirty="0">
                    <a:latin typeface="微軟正黑體" panose="020B0604030504040204" pitchFamily="34" charset="-120"/>
                  </a:rPr>
                  <a:t>有跟班的勝算</a:t>
                </a:r>
                <a:r>
                  <a:rPr lang="en-US" altLang="zh-TW" sz="2400" b="1" dirty="0">
                    <a:latin typeface="微軟正黑體" panose="020B0604030504040204" pitchFamily="34" charset="-120"/>
                  </a:rPr>
                  <a:t>)</a:t>
                </a:r>
                <a:r>
                  <a:rPr lang="zh-TW" altLang="en-US" sz="2400" b="1" dirty="0">
                    <a:solidFill>
                      <a:srgbClr val="C00000"/>
                    </a:solidFill>
                    <a:latin typeface="微軟正黑體" panose="020B0604030504040204" pitchFamily="34" charset="-120"/>
                  </a:rPr>
                  <a:t>有</a:t>
                </a:r>
                <a:r>
                  <a:rPr lang="zh-TW" altLang="en-US" sz="2400" b="1" dirty="0">
                    <a:latin typeface="微軟正黑體" panose="020B0604030504040204" pitchFamily="34" charset="-120"/>
                  </a:rPr>
                  <a:t>顯著</a:t>
                </a:r>
                <a:r>
                  <a:rPr lang="zh-TW" altLang="en-US" sz="2400" b="1" dirty="0"/>
                  <a:t>的</a:t>
                </a:r>
                <a:r>
                  <a:rPr lang="zh-TW" altLang="en-US" sz="2400" b="1" dirty="0" smtClean="0"/>
                  <a:t>影響</a:t>
                </a:r>
                <a:endParaRPr lang="zh-TW" altLang="zh-TW" sz="2400" b="1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39506"/>
                <a:ext cx="7992888" cy="3141822"/>
              </a:xfrm>
              <a:prstGeom prst="rect">
                <a:avLst/>
              </a:prstGeom>
              <a:blipFill rotWithShape="0">
                <a:blip r:embed="rId11"/>
                <a:stretch>
                  <a:fillRect l="-1220" b="-34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5845957" y="1455065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條件勝算比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校正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64088" y="178656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p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p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2771800" y="17958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標準誤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14" y="2276872"/>
            <a:ext cx="5443972" cy="4392488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建立二元羅吉斯迴歸模式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/>
              <a:t>在</a:t>
            </a:r>
            <a:r>
              <a:rPr lang="zh-TW" altLang="en-US" sz="2800" b="1" dirty="0">
                <a:solidFill>
                  <a:srgbClr val="FF0000"/>
                </a:solidFill>
              </a:rPr>
              <a:t>分析</a:t>
            </a:r>
            <a:r>
              <a:rPr lang="zh-TW" altLang="zh-TW" sz="2800" b="1" dirty="0"/>
              <a:t>下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/>
              <a:t>選</a:t>
            </a:r>
            <a:r>
              <a:rPr lang="zh-TW" altLang="en-US" sz="2800" b="1" dirty="0">
                <a:solidFill>
                  <a:srgbClr val="FF0000"/>
                </a:solidFill>
              </a:rPr>
              <a:t>迴歸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/>
              <a:t>向右選</a:t>
            </a:r>
            <a:r>
              <a:rPr lang="zh-TW" altLang="en-US" sz="2800" b="1" dirty="0">
                <a:solidFill>
                  <a:srgbClr val="FF0000"/>
                </a:solidFill>
              </a:rPr>
              <a:t>二元</a:t>
            </a:r>
            <a:r>
              <a:rPr lang="en-US" altLang="zh-TW" sz="2800" b="1" dirty="0">
                <a:solidFill>
                  <a:srgbClr val="FF0000"/>
                </a:solidFill>
              </a:rPr>
              <a:t>Logistic</a:t>
            </a:r>
          </a:p>
          <a:p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5604304" y="5013176"/>
            <a:ext cx="1728192" cy="5654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28184" y="2636912"/>
            <a:ext cx="2520280" cy="144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接著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選</a:t>
            </a:r>
            <a:r>
              <a:rPr lang="zh-TW" altLang="en-US" sz="4000" b="1" dirty="0">
                <a:solidFill>
                  <a:srgbClr val="FF0000"/>
                </a:solidFill>
              </a:rPr>
              <a:t>依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變數</a:t>
            </a:r>
            <a:r>
              <a:rPr lang="en-US" altLang="zh-TW" sz="4000" b="1" dirty="0" smtClean="0"/>
              <a:t>, </a:t>
            </a: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共變量</a:t>
            </a:r>
            <a:endParaRPr lang="zh-TW" alt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4000" b="1" dirty="0">
              <a:solidFill>
                <a:srgbClr val="FF0000"/>
              </a:solidFill>
            </a:endParaRPr>
          </a:p>
          <a:p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46" y="1340768"/>
            <a:ext cx="567809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72559"/>
            <a:ext cx="5704407" cy="4436761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依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變數</a:t>
            </a:r>
            <a:r>
              <a:rPr lang="zh-TW" altLang="en-US" sz="2800" b="1" dirty="0" smtClean="0"/>
              <a:t>選有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是否有跟</a:t>
            </a:r>
            <a:r>
              <a:rPr lang="zh-TW" altLang="en-US" sz="2800" b="1" dirty="0">
                <a:solidFill>
                  <a:srgbClr val="FF0000"/>
                </a:solidFill>
              </a:rPr>
              <a:t>班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共變量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顏色</a:t>
            </a:r>
            <a:r>
              <a:rPr lang="zh-TW" altLang="en-US" sz="2800" b="1" dirty="0" smtClean="0"/>
              <a:t>與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甲殼寬度</a:t>
            </a:r>
            <a:r>
              <a:rPr lang="en-US" altLang="zh-TW" sz="2800" b="1" dirty="0" smtClean="0"/>
              <a:t>,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800" b="1" dirty="0" smtClean="0"/>
              <a:t>然後</a:t>
            </a:r>
            <a:r>
              <a:rPr lang="zh-TW" altLang="en-US" sz="2800" b="1" dirty="0"/>
              <a:t>按</a:t>
            </a:r>
            <a:r>
              <a:rPr lang="zh-TW" altLang="en-US" sz="2800" b="1" dirty="0">
                <a:solidFill>
                  <a:srgbClr val="FF0000"/>
                </a:solidFill>
              </a:rPr>
              <a:t>選項</a:t>
            </a:r>
          </a:p>
          <a:p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6196648" y="2250450"/>
            <a:ext cx="759742" cy="2343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876256" y="198884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類</a:t>
            </a:r>
            <a:r>
              <a:rPr lang="zh-TW" altLang="en-US" sz="2800" b="1" dirty="0">
                <a:solidFill>
                  <a:srgbClr val="FF0000"/>
                </a:solidFill>
              </a:rPr>
              <a:t>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選</a:t>
            </a:r>
            <a:r>
              <a:rPr lang="zh-TW" altLang="en-US" b="1" dirty="0">
                <a:solidFill>
                  <a:srgbClr val="FF0000"/>
                </a:solidFill>
              </a:rPr>
              <a:t>類別共變</a:t>
            </a:r>
            <a:r>
              <a:rPr lang="zh-TW" altLang="en-US" b="1" dirty="0" smtClean="0">
                <a:solidFill>
                  <a:srgbClr val="FF0000"/>
                </a:solidFill>
              </a:rPr>
              <a:t>量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66" y="1844824"/>
            <a:ext cx="591406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4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選</a:t>
            </a:r>
            <a:r>
              <a:rPr lang="zh-TW" altLang="en-US" b="1" dirty="0">
                <a:solidFill>
                  <a:srgbClr val="FF0000"/>
                </a:solidFill>
              </a:rPr>
              <a:t>類別共變</a:t>
            </a:r>
            <a:r>
              <a:rPr lang="zh-TW" altLang="en-US" b="1" dirty="0" smtClean="0">
                <a:solidFill>
                  <a:srgbClr val="FF0000"/>
                </a:solidFill>
              </a:rPr>
              <a:t>量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5769183" cy="4176464"/>
          </a:xfrm>
          <a:prstGeom prst="rect">
            <a:avLst/>
          </a:prstGeom>
        </p:spPr>
      </p:pic>
      <p:cxnSp>
        <p:nvCxnSpPr>
          <p:cNvPr id="5" name="直線單箭頭接點 4"/>
          <p:cNvCxnSpPr/>
          <p:nvPr/>
        </p:nvCxnSpPr>
        <p:spPr>
          <a:xfrm flipH="1">
            <a:off x="4355976" y="2394466"/>
            <a:ext cx="759742" cy="2343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5035584" y="213285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選</a:t>
            </a:r>
            <a:r>
              <a:rPr lang="zh-TW" altLang="en-US" sz="2800" b="1" dirty="0">
                <a:solidFill>
                  <a:srgbClr val="FF0000"/>
                </a:solidFill>
              </a:rPr>
              <a:t>顏色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flipH="1" flipV="1">
            <a:off x="2915816" y="5579658"/>
            <a:ext cx="778324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3589872" y="614614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繼續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4580276" y="5229200"/>
            <a:ext cx="778324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5292080" y="5611452"/>
            <a:ext cx="2846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最後一個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類別作為參考類別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66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72559"/>
            <a:ext cx="5704407" cy="4436761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依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變數</a:t>
            </a:r>
            <a:r>
              <a:rPr lang="zh-TW" altLang="en-US" sz="2800" b="1" dirty="0" smtClean="0"/>
              <a:t>選有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是否有跟</a:t>
            </a:r>
            <a:r>
              <a:rPr lang="zh-TW" altLang="en-US" sz="2800" b="1" dirty="0">
                <a:solidFill>
                  <a:srgbClr val="FF0000"/>
                </a:solidFill>
              </a:rPr>
              <a:t>班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共變量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顏色</a:t>
            </a:r>
            <a:r>
              <a:rPr lang="zh-TW" altLang="en-US" sz="2800" b="1" dirty="0" smtClean="0"/>
              <a:t>與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甲殼寬度</a:t>
            </a:r>
            <a:r>
              <a:rPr lang="en-US" altLang="zh-TW" sz="2800" b="1" dirty="0" smtClean="0"/>
              <a:t>,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800" b="1" dirty="0" smtClean="0"/>
              <a:t>然後</a:t>
            </a:r>
            <a:r>
              <a:rPr lang="zh-TW" altLang="en-US" sz="2800" b="1" dirty="0"/>
              <a:t>按</a:t>
            </a:r>
            <a:r>
              <a:rPr lang="zh-TW" altLang="en-US" sz="2800" b="1" dirty="0">
                <a:solidFill>
                  <a:srgbClr val="FF0000"/>
                </a:solidFill>
              </a:rPr>
              <a:t>選項</a:t>
            </a:r>
          </a:p>
          <a:p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6196648" y="2879358"/>
            <a:ext cx="759742" cy="2343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876256" y="261774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選項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78" y="908554"/>
            <a:ext cx="6392427" cy="482470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788024" y="2852936"/>
            <a:ext cx="2053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勾選信賴區間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3995936" y="2636912"/>
            <a:ext cx="720080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 flipV="1">
            <a:off x="971600" y="5229201"/>
            <a:ext cx="288032" cy="3600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3073596" y="5445224"/>
            <a:ext cx="778324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747652" y="601170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繼續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3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範例</a:t>
            </a:r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r>
              <a:rPr lang="zh-TW" altLang="en-US" b="1" dirty="0">
                <a:solidFill>
                  <a:srgbClr val="FF0000"/>
                </a:solidFill>
              </a:rPr>
              <a:t>馬掌螃蟹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600200"/>
            <a:ext cx="533893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/>
              <a:t>研究有哪些因素會影響母螃蟹是否有其他公螃蟹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(satellites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跟班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/>
              <a:t>居住在她附近</a:t>
            </a:r>
            <a:endParaRPr lang="en-US" altLang="zh-TW" sz="2800" b="1" dirty="0" smtClean="0"/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Y-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是否有跟班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,0-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否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C-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顏色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淺米金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,2-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米金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3-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焦糖灰棕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4-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深焦糖色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S-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脊柱狀況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兩個都好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2-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一個斷或破損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 3-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兩個</a:t>
            </a:r>
            <a:r>
              <a:rPr lang="zh-TW" altLang="en-US" sz="2800" b="1" dirty="0">
                <a:latin typeface="微軟正黑體" panose="020B0604030504040204" pitchFamily="34" charset="-120"/>
              </a:rPr>
              <a:t>斷或破損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W-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甲殼寬度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Wt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重量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1527" y="2153318"/>
            <a:ext cx="3429000" cy="257175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029225" y="5805264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樣本數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n=173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35335"/>
            <a:ext cx="5798429" cy="4509889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 flipV="1">
            <a:off x="1910548" y="5210036"/>
            <a:ext cx="864096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2606934" y="578610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6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69795" cy="31182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/>
              <p:cNvSpPr txBox="1">
                <a:spLocks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估計的羅吉斯迴歸模式</a:t>
                </a:r>
                <a:endParaRPr lang="en-US" altLang="zh-TW" b="1" dirty="0">
                  <a:latin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logit(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altLang="zh-TW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)=-12.715+1.330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+1.402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+1.106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+0.468x</a:t>
                </a:r>
                <a:endParaRPr lang="zh-TW" altLang="en-US" b="1" dirty="0">
                  <a:latin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5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  <a:blipFill rotWithShape="0">
                <a:blip r:embed="rId3"/>
                <a:stretch>
                  <a:fillRect l="-656" t="-2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  <a:blipFill rotWithShape="0">
                <a:blip r:embed="rId4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  <a:blipFill rotWithShape="0"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  <a:blipFill rotWithShape="0">
                <a:blip r:embed="rId7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  <a:blipFill rotWithShape="0">
                <a:blip r:embed="rId8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5989973" y="143643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條件勝算比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校正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08104" y="176792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p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p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771800" y="17958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標準誤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61920" y="2348880"/>
            <a:ext cx="1037872" cy="1716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5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69795" cy="31182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/>
              <p:cNvSpPr txBox="1">
                <a:spLocks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TW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TW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TW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  <m:r>
                          <a:rPr lang="en-US" altLang="zh-TW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TW" b="1" dirty="0" smtClean="0">
                    <a:solidFill>
                      <a:srgbClr val="C00000"/>
                    </a:solidFill>
                    <a:latin typeface="微軟正黑體" panose="020B0604030504040204" pitchFamily="34" charset="-120"/>
                  </a:rPr>
                  <a:t>=3.781 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代</a:t>
                </a:r>
                <a:r>
                  <a:rPr lang="zh-CN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表在任何已知的寬度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,</a:t>
                </a:r>
                <a:r>
                  <a:rPr lang="zh-TW" altLang="en-US" b="1" dirty="0">
                    <a:solidFill>
                      <a:srgbClr val="C00000"/>
                    </a:solidFill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淺米金色</a:t>
                </a:r>
                <a:r>
                  <a:rPr lang="zh-TW" altLang="en-US" b="1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母螃蟹</a:t>
                </a:r>
                <a:r>
                  <a:rPr lang="zh-CN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估計有跟班的勝算是</a:t>
                </a:r>
                <a:r>
                  <a:rPr lang="zh-TW" altLang="en-US" b="1" dirty="0">
                    <a:solidFill>
                      <a:srgbClr val="C00000"/>
                    </a:solidFill>
                    <a:latin typeface="微軟正黑體" panose="020B0604030504040204" pitchFamily="34" charset="-120"/>
                  </a:rPr>
                  <a:t>深焦糖色</a:t>
                </a:r>
                <a:r>
                  <a:rPr lang="zh-TW" altLang="en-US" b="1" dirty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母螃蟹</a:t>
                </a:r>
                <a:r>
                  <a:rPr lang="zh-CN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有跟班的勝算的</a:t>
                </a:r>
                <a:r>
                  <a:rPr lang="en-US" altLang="zh-TW" b="1" dirty="0" smtClean="0">
                    <a:latin typeface="微軟正黑體" panose="020B0604030504040204" pitchFamily="34" charset="-120"/>
                  </a:rPr>
                  <a:t>3.781</a:t>
                </a:r>
                <a:r>
                  <a:rPr lang="zh-CN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倍</a:t>
                </a:r>
                <a:endParaRPr lang="zh-TW" altLang="zh-TW" b="1" dirty="0">
                  <a:solidFill>
                    <a:srgbClr val="C00000"/>
                  </a:solidFill>
                  <a:latin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5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  <a:blipFill rotWithShape="0">
                <a:blip r:embed="rId3"/>
                <a:stretch>
                  <a:fillRect l="-656" t="-17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  <a:blipFill rotWithShape="0">
                <a:blip r:embed="rId4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  <a:blipFill rotWithShape="0"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  <a:blipFill rotWithShape="0">
                <a:blip r:embed="rId7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  <a:blipFill rotWithShape="0">
                <a:blip r:embed="rId8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5989973" y="143643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條件勝算比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校正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08104" y="176792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p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30402" y="2612574"/>
            <a:ext cx="861878" cy="287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p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771800" y="17958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標準誤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17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69795" cy="31182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/>
              <p:cNvSpPr txBox="1">
                <a:spLocks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TW" b="1" dirty="0">
                    <a:latin typeface="+mn-ea"/>
                  </a:rPr>
                  <a:t>95%</a:t>
                </a:r>
                <a:r>
                  <a:rPr lang="zh-TW" altLang="en-US" b="1" dirty="0">
                    <a:latin typeface="+mn-ea"/>
                  </a:rPr>
                  <a:t>的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b="1" i="1" kern="1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zh-TW" altLang="zh-TW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𝜷</m:t>
                            </m:r>
                          </m:e>
                          <m:sub>
                            <m:r>
                              <a:rPr lang="en-US" altLang="zh-TW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</m:sSub>
                      </m:sup>
                    </m:sSup>
                  </m:oMath>
                </a14:m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的信賴區間為</a:t>
                </a:r>
                <a14:m>
                  <m:oMath xmlns:m="http://schemas.openxmlformats.org/officeDocument/2006/math">
                    <m:r>
                      <a:rPr lang="zh-TW" altLang="zh-TW" b="1" i="1" kern="1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[</a:t>
                </a:r>
                <a:r>
                  <a:rPr lang="en-US" altLang="zh-TW" b="1" kern="100" dirty="0">
                    <a:latin typeface="+mn-ea"/>
                    <a:cs typeface="Times New Roman" panose="02020603050405020304" pitchFamily="18" charset="0"/>
                  </a:rPr>
                  <a:t>1.297, 1.965</a:t>
                </a:r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]</a:t>
                </a:r>
                <a:endParaRPr lang="en-US" altLang="zh-TW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有</a:t>
                </a:r>
                <a:r>
                  <a:rPr lang="en-US" altLang="zh-TW" b="1" kern="100" dirty="0">
                    <a:latin typeface="+mn-ea"/>
                    <a:cs typeface="Times New Roman" panose="02020603050405020304" pitchFamily="18" charset="0"/>
                  </a:rPr>
                  <a:t>95%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的信心</a:t>
                </a:r>
                <a:r>
                  <a:rPr lang="en-US" altLang="zh-TW" b="1" kern="100" dirty="0">
                    <a:latin typeface="+mn-ea"/>
                    <a:cs typeface="Times New Roman" panose="02020603050405020304" pitchFamily="18" charset="0"/>
                  </a:rPr>
                  <a:t>, 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當顏色固定時</a:t>
                </a:r>
                <a:r>
                  <a:rPr lang="en-US" altLang="zh-TW" b="1" kern="100" dirty="0">
                    <a:latin typeface="+mn-ea"/>
                    <a:cs typeface="Times New Roman" panose="02020603050405020304" pitchFamily="18" charset="0"/>
                  </a:rPr>
                  <a:t>, 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母螃蟹甲殼寬度每增加一公分</a:t>
                </a:r>
                <a:r>
                  <a:rPr lang="en-US" altLang="zh-TW" b="1" kern="100" dirty="0">
                    <a:latin typeface="+mn-ea"/>
                    <a:cs typeface="Times New Roman" panose="02020603050405020304" pitchFamily="18" charset="0"/>
                  </a:rPr>
                  <a:t>, 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有跟班的勝算增加至少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29%, 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至多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1.965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倍</a:t>
                </a:r>
                <a:endParaRPr lang="zh-TW" altLang="zh-TW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endParaRPr lang="zh-TW" altLang="zh-TW" kern="100" dirty="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  <a:blipFill rotWithShape="0">
                <a:blip r:embed="rId3"/>
                <a:stretch>
                  <a:fillRect l="-656" t="-1441" r="-24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  <a:blipFill rotWithShape="0">
                <a:blip r:embed="rId4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  <a:blipFill rotWithShape="0"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  <a:blipFill rotWithShape="0">
                <a:blip r:embed="rId7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  <a:blipFill rotWithShape="0">
                <a:blip r:embed="rId8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5989973" y="143643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條件勝算比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校正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08104" y="176792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p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92280" y="3500299"/>
            <a:ext cx="2016224" cy="287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p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771800" y="17958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標準誤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9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得到</a:t>
            </a:r>
            <a:r>
              <a:rPr lang="en-US" altLang="zh-TW" b="1" dirty="0">
                <a:solidFill>
                  <a:srgbClr val="FF0000"/>
                </a:solidFill>
              </a:rPr>
              <a:t>SPSS</a:t>
            </a:r>
            <a:r>
              <a:rPr lang="zh-TW" altLang="en-US" b="1" dirty="0">
                <a:solidFill>
                  <a:srgbClr val="FF0000"/>
                </a:solidFill>
              </a:rPr>
              <a:t>報表如下：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69795" cy="31182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2"/>
              <p:cNvSpPr txBox="1">
                <a:spLocks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i="1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 kern="1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: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TW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i="1" kern="10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zh-TW" kern="1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(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控制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顏色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後</a:t>
                </a:r>
                <a:r>
                  <a:rPr lang="en-US" altLang="zh-TW" kern="100" dirty="0">
                    <a:latin typeface="+mn-ea"/>
                    <a:cs typeface="Times New Roman" panose="02020603050405020304" pitchFamily="18" charset="0"/>
                  </a:rPr>
                  <a:t>, 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甲殼寬度</a:t>
                </a:r>
                <a:r>
                  <a:rPr lang="zh-TW" altLang="en-US" b="1" dirty="0" smtClean="0"/>
                  <a:t>對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log</a:t>
                </a:r>
                <a:r>
                  <a:rPr lang="en-US" altLang="zh-TW" b="1" dirty="0" smtClean="0">
                    <a:latin typeface="微軟正黑體" panose="020B0604030504040204" pitchFamily="34" charset="-120"/>
                  </a:rPr>
                  <a:t>(</a:t>
                </a:r>
                <a:r>
                  <a:rPr lang="zh-TW" altLang="en-US" b="1" dirty="0" smtClean="0">
                    <a:latin typeface="微軟正黑體" panose="020B0604030504040204" pitchFamily="34" charset="-120"/>
                  </a:rPr>
                  <a:t>有跟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班</a:t>
                </a:r>
                <a:r>
                  <a:rPr lang="zh-TW" altLang="en-US" b="1" dirty="0" smtClean="0">
                    <a:latin typeface="微軟正黑體" panose="020B0604030504040204" pitchFamily="34" charset="-120"/>
                  </a:rPr>
                  <a:t>的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勝算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)</a:t>
                </a:r>
                <a:r>
                  <a:rPr lang="zh-TW" altLang="en-US" b="1" dirty="0">
                    <a:solidFill>
                      <a:srgbClr val="C00000"/>
                    </a:solidFill>
                    <a:latin typeface="微軟正黑體" panose="020B0604030504040204" pitchFamily="34" charset="-120"/>
                  </a:rPr>
                  <a:t>沒有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顯著</a:t>
                </a:r>
                <a:r>
                  <a:rPr lang="zh-TW" altLang="en-US" b="1" dirty="0"/>
                  <a:t>的影響</a:t>
                </a:r>
                <a:r>
                  <a:rPr lang="en-US" altLang="zh-TW" b="1" dirty="0" smtClean="0">
                    <a:latin typeface="+mn-ea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Z</m:t>
                    </m:r>
                    <m:r>
                      <a:rPr lang="en-US" altLang="zh-TW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zh-TW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β</m:t>
                            </m:r>
                          </m:e>
                        </m:acc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ASE</m:t>
                        </m:r>
                        <m:d>
                          <m:dPr>
                            <m:ctrlPr>
                              <a:rPr lang="zh-TW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zh-TW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β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0.106</m:t>
                        </m:r>
                      </m:den>
                    </m:f>
                  </m:oMath>
                </a14:m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=4.415094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 或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altLang="zh-TW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kern="100" dirty="0" smtClean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=19.49306</a:t>
                </a:r>
              </a:p>
              <a:p>
                <a:r>
                  <a:rPr lang="zh-TW" altLang="en-US" b="1" kern="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因為</a:t>
                </a:r>
                <a:r>
                  <a:rPr lang="en-US" altLang="zh-TW" kern="100" dirty="0" smtClean="0">
                    <a:latin typeface="+mn-ea"/>
                    <a:cs typeface="Times New Roman" panose="02020603050405020304" pitchFamily="18" charset="0"/>
                  </a:rPr>
                  <a:t>p-value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0&lt;</a:t>
                </a:r>
                <a:r>
                  <a:rPr lang="el-GR" altLang="zh-TW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α</a:t>
                </a:r>
                <a:r>
                  <a:rPr lang="en-US" altLang="zh-TW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=0.05, </a:t>
                </a:r>
                <a:r>
                  <a:rPr lang="zh-TW" altLang="en-US" b="1" kern="100" dirty="0" smtClean="0">
                    <a:latin typeface="微軟正黑體" panose="020B0604030504040204" pitchFamily="34" charset="-120"/>
                    <a:cs typeface="Times New Roman" panose="02020603050405020304" pitchFamily="18" charset="0"/>
                  </a:rPr>
                  <a:t>所以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拒絕</a:t>
                </a:r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H</a:t>
                </a:r>
                <a:r>
                  <a:rPr lang="en-US" altLang="zh-TW" b="1" kern="100" baseline="-25000" dirty="0" smtClean="0">
                    <a:latin typeface="+mn-ea"/>
                    <a:cs typeface="Times New Roman" panose="02020603050405020304" pitchFamily="18" charset="0"/>
                  </a:rPr>
                  <a:t>0</a:t>
                </a:r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,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 結論</a:t>
                </a:r>
                <a:r>
                  <a:rPr lang="en-US" altLang="zh-TW" b="1" kern="100" dirty="0" smtClean="0">
                    <a:latin typeface="+mn-ea"/>
                    <a:cs typeface="Times New Roman" panose="02020603050405020304" pitchFamily="18" charset="0"/>
                  </a:rPr>
                  <a:t>:</a:t>
                </a:r>
                <a:r>
                  <a:rPr lang="zh-TW" altLang="en-US" b="1" kern="100" dirty="0" smtClean="0">
                    <a:latin typeface="+mn-ea"/>
                    <a:cs typeface="Times New Roman" panose="02020603050405020304" pitchFamily="18" charset="0"/>
                  </a:rPr>
                  <a:t> 控制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顏色後</a:t>
                </a:r>
                <a:r>
                  <a:rPr lang="en-US" altLang="zh-TW" kern="100" dirty="0">
                    <a:latin typeface="+mn-ea"/>
                    <a:cs typeface="Times New Roman" panose="02020603050405020304" pitchFamily="18" charset="0"/>
                  </a:rPr>
                  <a:t>, </a:t>
                </a:r>
                <a:r>
                  <a:rPr lang="zh-TW" altLang="en-US" b="1" kern="100" dirty="0">
                    <a:latin typeface="+mn-ea"/>
                    <a:cs typeface="Times New Roman" panose="02020603050405020304" pitchFamily="18" charset="0"/>
                  </a:rPr>
                  <a:t>甲殼寬度</a:t>
                </a:r>
                <a:r>
                  <a:rPr lang="zh-TW" altLang="en-US" b="1" dirty="0"/>
                  <a:t>對</a:t>
                </a:r>
                <a:r>
                  <a:rPr lang="en-US" altLang="zh-TW" b="1" dirty="0">
                    <a:latin typeface="微軟正黑體" panose="020B0604030504040204" pitchFamily="34" charset="-120"/>
                  </a:rPr>
                  <a:t>log(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有跟班的勝算</a:t>
                </a:r>
                <a:r>
                  <a:rPr lang="en-US" altLang="zh-TW" b="1" dirty="0" smtClean="0">
                    <a:latin typeface="微軟正黑體" panose="020B0604030504040204" pitchFamily="34" charset="-120"/>
                  </a:rPr>
                  <a:t>)</a:t>
                </a:r>
                <a:r>
                  <a:rPr lang="zh-TW" altLang="en-US" b="1" dirty="0" smtClean="0">
                    <a:solidFill>
                      <a:srgbClr val="C00000"/>
                    </a:solidFill>
                    <a:latin typeface="微軟正黑體" panose="020B0604030504040204" pitchFamily="34" charset="-120"/>
                  </a:rPr>
                  <a:t>有</a:t>
                </a:r>
                <a:r>
                  <a:rPr lang="zh-TW" altLang="en-US" b="1" dirty="0">
                    <a:latin typeface="微軟正黑體" panose="020B0604030504040204" pitchFamily="34" charset="-120"/>
                  </a:rPr>
                  <a:t>顯著</a:t>
                </a:r>
                <a:r>
                  <a:rPr lang="zh-TW" altLang="en-US" b="1" dirty="0"/>
                  <a:t>的影響</a:t>
                </a:r>
                <a:endParaRPr lang="zh-TW" altLang="zh-TW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endParaRPr lang="zh-TW" altLang="zh-TW" kern="100" dirty="0"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532453"/>
                <a:ext cx="8363272" cy="2119606"/>
              </a:xfrm>
              <a:prstGeom prst="rect">
                <a:avLst/>
              </a:prstGeom>
              <a:blipFill rotWithShape="0">
                <a:blip r:embed="rId3"/>
                <a:stretch>
                  <a:fillRect l="-510" t="-3746" b="-14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20" y="3500299"/>
                <a:ext cx="544829" cy="287323"/>
              </a:xfrm>
              <a:prstGeom prst="rect">
                <a:avLst/>
              </a:prstGeom>
              <a:blipFill rotWithShape="0">
                <a:blip r:embed="rId4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432" y="3788331"/>
                <a:ext cx="474296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412" y="3212976"/>
                <a:ext cx="544829" cy="287323"/>
              </a:xfrm>
              <a:prstGeom prst="rect">
                <a:avLst/>
              </a:prstGeom>
              <a:blipFill rotWithShape="0">
                <a:blip r:embed="rId6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852227"/>
                <a:ext cx="544829" cy="287323"/>
              </a:xfrm>
              <a:prstGeom prst="rect">
                <a:avLst/>
              </a:prstGeom>
              <a:blipFill rotWithShape="0">
                <a:blip r:embed="rId7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zh-TW" alt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altLang="zh-TW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acc>
                        </m:e>
                        <m:sub>
                          <m:r>
                            <a:rPr lang="en-US" altLang="zh-TW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1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571" y="2564904"/>
                <a:ext cx="544829" cy="287323"/>
              </a:xfrm>
              <a:prstGeom prst="rect">
                <a:avLst/>
              </a:prstGeom>
              <a:blipFill rotWithShape="0">
                <a:blip r:embed="rId8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5989973" y="1436432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條件勝算比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校正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08104" y="176792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p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35896" y="3500299"/>
            <a:ext cx="2520280" cy="287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p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zh-TW" altLang="en-US" b="1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65" y="1795852"/>
                <a:ext cx="505203" cy="3755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2771800" y="17958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標準誤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4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</a:t>
            </a:r>
            <a:r>
              <a:rPr lang="en-US" altLang="zh-TW" dirty="0" smtClean="0"/>
              <a:t>ogit</a:t>
            </a:r>
            <a:r>
              <a:rPr lang="zh-TW" altLang="en-US" b="1" dirty="0" smtClean="0"/>
              <a:t>模式</a:t>
            </a:r>
            <a:r>
              <a:rPr lang="en-US" altLang="zh-TW" b="1" dirty="0" smtClean="0"/>
              <a:t>-</a:t>
            </a:r>
            <a:r>
              <a:rPr lang="zh-TW" altLang="en-US" b="1" dirty="0" smtClean="0">
                <a:solidFill>
                  <a:srgbClr val="FF0000"/>
                </a:solidFill>
              </a:rPr>
              <a:t>資料輸入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876800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輸入時</a:t>
            </a:r>
            <a:r>
              <a:rPr lang="zh-TW" altLang="en-US" sz="2800" b="1" dirty="0" smtClean="0"/>
              <a:t>需要五個變數</a:t>
            </a:r>
            <a:r>
              <a:rPr lang="en-US" altLang="zh-TW" sz="2800" b="1" dirty="0" smtClean="0"/>
              <a:t>, </a:t>
            </a:r>
            <a:endParaRPr lang="en-US" altLang="zh-TW" sz="2800" b="1" dirty="0"/>
          </a:p>
          <a:p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是否有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跟班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  </a:t>
            </a:r>
            <a:r>
              <a:rPr lang="en-US" altLang="zh-TW" sz="2800" b="1" dirty="0" smtClean="0"/>
              <a:t>Y=1</a:t>
            </a:r>
            <a:r>
              <a:rPr lang="zh-TW" altLang="en-US" sz="2800" b="1" dirty="0" smtClean="0"/>
              <a:t> 代表 </a:t>
            </a:r>
            <a:r>
              <a:rPr lang="zh-TW" altLang="en-US" sz="2800" b="1" dirty="0"/>
              <a:t>有</a:t>
            </a:r>
            <a:r>
              <a:rPr lang="en-US" altLang="zh-TW" sz="2800" b="1" dirty="0"/>
              <a:t>(yes)</a:t>
            </a:r>
          </a:p>
          <a:p>
            <a:pPr marL="0" indent="0">
              <a:buNone/>
            </a:pPr>
            <a:r>
              <a:rPr lang="zh-TW" altLang="en-US" sz="2800" b="1" dirty="0" smtClean="0"/>
              <a:t>  </a:t>
            </a:r>
            <a:r>
              <a:rPr lang="en-US" altLang="zh-TW" sz="2800" b="1" dirty="0" smtClean="0"/>
              <a:t>Y=0</a:t>
            </a:r>
            <a:r>
              <a:rPr lang="zh-TW" altLang="en-US" sz="2800" b="1" dirty="0" smtClean="0"/>
              <a:t> 代表 </a:t>
            </a:r>
            <a:r>
              <a:rPr lang="zh-TW" altLang="en-US" sz="2800" b="1" dirty="0"/>
              <a:t>沒有</a:t>
            </a:r>
            <a:r>
              <a:rPr lang="en-US" altLang="zh-TW" sz="2800" b="1" dirty="0"/>
              <a:t>(no</a:t>
            </a:r>
            <a:r>
              <a:rPr lang="en-US" altLang="zh-TW" sz="2800" b="1" dirty="0" smtClean="0"/>
              <a:t>) </a:t>
            </a:r>
          </a:p>
          <a:p>
            <a:r>
              <a:rPr lang="zh-TW" altLang="en-US" sz="2800" b="1" dirty="0" smtClean="0"/>
              <a:t>一個是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顏色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顏色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=1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代表淺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米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金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顏色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=2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代表米金</a:t>
            </a:r>
            <a:endParaRPr lang="en-US" altLang="zh-TW" sz="2800" b="1" dirty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顏色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=3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代表焦糖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灰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棕</a:t>
            </a:r>
            <a:endParaRPr lang="en-US" altLang="zh-TW" sz="2800" b="1" dirty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顏色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=4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代表深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焦糖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色</a:t>
            </a:r>
            <a:endParaRPr lang="en-US" altLang="zh-TW" sz="2800" b="1" dirty="0">
              <a:latin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17640" y="1628800"/>
            <a:ext cx="4618856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/>
              <a:t>一個是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脊柱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狀況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脊柱狀況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=1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代表兩</a:t>
            </a:r>
            <a:r>
              <a:rPr lang="zh-TW" altLang="en-US" sz="2800" b="1" dirty="0">
                <a:latin typeface="微軟正黑體" panose="020B0604030504040204" pitchFamily="34" charset="-120"/>
              </a:rPr>
              <a:t>個都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好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脊柱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狀況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=2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代表一個</a:t>
            </a:r>
            <a:r>
              <a:rPr lang="zh-TW" altLang="en-US" sz="2800" b="1" dirty="0">
                <a:latin typeface="微軟正黑體" panose="020B0604030504040204" pitchFamily="34" charset="-120"/>
              </a:rPr>
              <a:t>斷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或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破損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脊柱</a:t>
            </a:r>
            <a:r>
              <a:rPr lang="zh-TW" altLang="en-US" sz="2800" b="1" dirty="0">
                <a:latin typeface="微軟正黑體" panose="020B0604030504040204" pitchFamily="34" charset="-120"/>
              </a:rPr>
              <a:t>狀況</a:t>
            </a:r>
            <a:r>
              <a:rPr lang="en-US" altLang="zh-TW" sz="2800" b="1" dirty="0" smtClean="0">
                <a:latin typeface="微軟正黑體" panose="020B0604030504040204" pitchFamily="34" charset="-120"/>
              </a:rPr>
              <a:t>=3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代表兩</a:t>
            </a:r>
            <a:r>
              <a:rPr lang="zh-TW" altLang="en-US" sz="2800" b="1" dirty="0">
                <a:latin typeface="微軟正黑體" panose="020B0604030504040204" pitchFamily="34" charset="-120"/>
              </a:rPr>
              <a:t>個斷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或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</a:rPr>
              <a:t> 破損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b="1" dirty="0" smtClean="0"/>
              <a:t>一個是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甲殼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寬度</a:t>
            </a:r>
          </a:p>
          <a:p>
            <a:pPr marL="0" indent="0">
              <a:buNone/>
            </a:pPr>
            <a:r>
              <a:rPr lang="zh-TW" altLang="en-US" sz="2800" b="1" dirty="0"/>
              <a:t>一個</a:t>
            </a:r>
            <a:r>
              <a:rPr lang="zh-TW" altLang="en-US" sz="2800" b="1" dirty="0" smtClean="0"/>
              <a:t>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重量</a:t>
            </a:r>
            <a:endParaRPr lang="en-US" altLang="zh-TW" sz="2800" b="1" dirty="0" smtClean="0">
              <a:latin typeface="微軟正黑體" panose="020B0604030504040204" pitchFamily="34" charset="-120"/>
            </a:endParaRPr>
          </a:p>
          <a:p>
            <a:pPr marL="0" indent="0">
              <a:buFont typeface="Arial" pitchFamily="34" charset="0"/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</a:rPr>
              <a:t>  </a:t>
            </a:r>
            <a:endParaRPr lang="en-US" altLang="zh-TW" sz="2800" b="1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5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73" y="1647780"/>
            <a:ext cx="8486775" cy="32385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定義</a:t>
            </a:r>
            <a:r>
              <a:rPr lang="zh-TW" altLang="en-US" b="1" dirty="0" smtClean="0">
                <a:solidFill>
                  <a:srgbClr val="FF0000"/>
                </a:solidFill>
              </a:rPr>
              <a:t>變數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971600" y="4324260"/>
            <a:ext cx="648072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51520" y="5589240"/>
            <a:ext cx="1692597" cy="662504"/>
          </a:xfrm>
          <a:prstGeom prst="callout1">
            <a:avLst>
              <a:gd name="adj1" fmla="val 1491"/>
              <a:gd name="adj2" fmla="val 42880"/>
              <a:gd name="adj3" fmla="val -89674"/>
              <a:gd name="adj4" fmla="val 54382"/>
            </a:avLst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目前在</a:t>
            </a: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變數檢視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5436096" y="2996953"/>
            <a:ext cx="648072" cy="12054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427" y="4245394"/>
            <a:ext cx="3446537" cy="2308018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769" y="4253294"/>
            <a:ext cx="3485027" cy="2300118"/>
          </a:xfrm>
          <a:prstGeom prst="rect">
            <a:avLst/>
          </a:prstGeom>
        </p:spPr>
      </p:pic>
      <p:cxnSp>
        <p:nvCxnSpPr>
          <p:cNvPr id="13" name="直線單箭頭接點 12"/>
          <p:cNvCxnSpPr/>
          <p:nvPr/>
        </p:nvCxnSpPr>
        <p:spPr>
          <a:xfrm flipV="1">
            <a:off x="4315842" y="3206147"/>
            <a:ext cx="512316" cy="9977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0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517104"/>
            <a:ext cx="5381625" cy="4648200"/>
          </a:xfrm>
          <a:prstGeom prst="rect">
            <a:avLst/>
          </a:prstGeom>
        </p:spPr>
      </p:pic>
      <p:sp>
        <p:nvSpPr>
          <p:cNvPr id="2" name="AutoShape 3"/>
          <p:cNvSpPr>
            <a:spLocks/>
          </p:cNvSpPr>
          <p:nvPr/>
        </p:nvSpPr>
        <p:spPr bwMode="auto">
          <a:xfrm>
            <a:off x="3347864" y="6237312"/>
            <a:ext cx="1657350" cy="438150"/>
          </a:xfrm>
          <a:prstGeom prst="borderCallout2">
            <a:avLst>
              <a:gd name="adj1" fmla="val 26088"/>
              <a:gd name="adj2" fmla="val -4597"/>
              <a:gd name="adj3" fmla="val 26088"/>
              <a:gd name="adj4" fmla="val -47509"/>
              <a:gd name="adj5" fmla="val -56610"/>
              <a:gd name="adj6" fmla="val -617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目前在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資料檢視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619672" y="5595342"/>
            <a:ext cx="864096" cy="5699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>
                <a:solidFill>
                  <a:srgbClr val="FF0000"/>
                </a:solidFill>
              </a:rPr>
              <a:t>輸入</a:t>
            </a:r>
            <a:r>
              <a:rPr lang="zh-TW" altLang="zh-TW" b="1" dirty="0" smtClean="0">
                <a:solidFill>
                  <a:srgbClr val="FF0000"/>
                </a:solidFill>
              </a:rPr>
              <a:t>資料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資料存檔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/>
              <a:t>在檔案下選</a:t>
            </a:r>
            <a:r>
              <a:rPr lang="zh-TW" altLang="zh-TW" sz="2800" b="1" u="sng" dirty="0"/>
              <a:t>另存新檔</a:t>
            </a:r>
            <a:r>
              <a:rPr lang="zh-TW" altLang="zh-TW" sz="2800" b="1" dirty="0"/>
              <a:t>，儲存於我的文件，檔名</a:t>
            </a:r>
            <a:r>
              <a:rPr lang="zh-TW" altLang="zh-TW" sz="2800" b="1" dirty="0" smtClean="0"/>
              <a:t>輸入</a:t>
            </a:r>
            <a:r>
              <a:rPr lang="en-US" altLang="zh-TW" sz="2800" b="1" u="sng" dirty="0" smtClean="0">
                <a:solidFill>
                  <a:srgbClr val="FF0000"/>
                </a:solidFill>
              </a:rPr>
              <a:t>crab</a:t>
            </a:r>
            <a:r>
              <a:rPr lang="zh-TW" altLang="zh-TW" sz="2800" b="1" dirty="0" smtClean="0"/>
              <a:t>，</a:t>
            </a:r>
            <a:r>
              <a:rPr lang="zh-TW" altLang="zh-TW" sz="2800" b="1" dirty="0"/>
              <a:t>存檔類型為</a:t>
            </a:r>
            <a:r>
              <a:rPr lang="en-US" altLang="zh-TW" sz="2800" b="1" dirty="0"/>
              <a:t>SPSS Statistics (*.</a:t>
            </a:r>
            <a:r>
              <a:rPr lang="en-US" altLang="zh-TW" sz="2800" b="1" dirty="0" err="1"/>
              <a:t>sav</a:t>
            </a:r>
            <a:r>
              <a:rPr lang="en-US" altLang="zh-TW" sz="2800" b="1" dirty="0"/>
              <a:t>)</a:t>
            </a:r>
            <a:r>
              <a:rPr lang="zh-TW" altLang="zh-TW" sz="2800" b="1" dirty="0"/>
              <a:t>，最後按</a:t>
            </a:r>
            <a:r>
              <a:rPr lang="zh-TW" altLang="zh-TW" sz="2800" b="1" u="sng" dirty="0"/>
              <a:t>儲存</a:t>
            </a:r>
            <a:r>
              <a:rPr lang="zh-TW" altLang="zh-TW" sz="2800" b="1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14" y="2276872"/>
            <a:ext cx="5443972" cy="4392488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建立二元羅吉斯迴歸模式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/>
              <a:t>在</a:t>
            </a:r>
            <a:r>
              <a:rPr lang="zh-TW" altLang="en-US" sz="2800" b="1" dirty="0">
                <a:solidFill>
                  <a:srgbClr val="FF0000"/>
                </a:solidFill>
              </a:rPr>
              <a:t>分析</a:t>
            </a:r>
            <a:r>
              <a:rPr lang="zh-TW" altLang="zh-TW" sz="2800" b="1" dirty="0"/>
              <a:t>下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/>
              <a:t>選</a:t>
            </a:r>
            <a:r>
              <a:rPr lang="zh-TW" altLang="en-US" sz="2800" b="1" dirty="0">
                <a:solidFill>
                  <a:srgbClr val="FF0000"/>
                </a:solidFill>
              </a:rPr>
              <a:t>迴歸</a:t>
            </a:r>
            <a:r>
              <a:rPr lang="zh-TW" altLang="en-US" sz="2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zh-TW" sz="2800" b="1" dirty="0"/>
              <a:t>向右選</a:t>
            </a:r>
            <a:r>
              <a:rPr lang="zh-TW" altLang="en-US" sz="2800" b="1" dirty="0">
                <a:solidFill>
                  <a:srgbClr val="FF0000"/>
                </a:solidFill>
              </a:rPr>
              <a:t>二元</a:t>
            </a:r>
            <a:r>
              <a:rPr lang="en-US" altLang="zh-TW" sz="2800" b="1" dirty="0">
                <a:solidFill>
                  <a:srgbClr val="FF0000"/>
                </a:solidFill>
              </a:rPr>
              <a:t>Logistic</a:t>
            </a:r>
          </a:p>
          <a:p>
            <a:endParaRPr lang="zh-TW" altLang="zh-TW" sz="2800" b="1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5604304" y="5013176"/>
            <a:ext cx="1728192" cy="5654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5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28184" y="2636912"/>
            <a:ext cx="2520280" cy="144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接著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選</a:t>
            </a:r>
            <a:r>
              <a:rPr lang="zh-TW" altLang="en-US" sz="4000" b="1" dirty="0">
                <a:solidFill>
                  <a:srgbClr val="FF0000"/>
                </a:solidFill>
              </a:rPr>
              <a:t>依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變數</a:t>
            </a:r>
            <a:r>
              <a:rPr lang="en-US" altLang="zh-TW" sz="4000" b="1" dirty="0" smtClean="0"/>
              <a:t>, </a:t>
            </a:r>
            <a:r>
              <a:rPr lang="zh-TW" altLang="en-US" sz="4000" b="1" dirty="0" smtClean="0"/>
              <a:t>選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共變量</a:t>
            </a:r>
            <a:endParaRPr lang="zh-TW" alt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4000" b="1" dirty="0">
              <a:solidFill>
                <a:srgbClr val="FF0000"/>
              </a:solidFill>
            </a:endParaRPr>
          </a:p>
          <a:p>
            <a:endParaRPr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29" y="1268760"/>
            <a:ext cx="567809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20" y="1628800"/>
            <a:ext cx="5700040" cy="4462317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依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變數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是否有跟</a:t>
            </a:r>
            <a:r>
              <a:rPr lang="zh-TW" altLang="en-US" sz="2800" b="1" dirty="0">
                <a:solidFill>
                  <a:srgbClr val="FF0000"/>
                </a:solidFill>
              </a:rPr>
              <a:t>班</a:t>
            </a:r>
            <a:r>
              <a:rPr lang="en-US" altLang="zh-TW" sz="2800" b="1" dirty="0" smtClean="0"/>
              <a:t>,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共變量</a:t>
            </a:r>
            <a:r>
              <a:rPr lang="zh-TW" altLang="en-US" sz="2800" b="1" dirty="0" smtClean="0"/>
              <a:t>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甲殼寬度</a:t>
            </a:r>
            <a:r>
              <a:rPr lang="en-US" altLang="zh-TW" sz="2800" b="1" dirty="0" smtClean="0"/>
              <a:t>,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800" b="1" dirty="0" smtClean="0"/>
              <a:t>然後</a:t>
            </a:r>
            <a:r>
              <a:rPr lang="zh-TW" altLang="en-US" sz="2800" b="1" dirty="0"/>
              <a:t>按</a:t>
            </a:r>
            <a:r>
              <a:rPr lang="zh-TW" altLang="en-US" sz="2800" b="1" dirty="0">
                <a:solidFill>
                  <a:srgbClr val="FF0000"/>
                </a:solidFill>
              </a:rPr>
              <a:t>選項</a:t>
            </a:r>
          </a:p>
          <a:p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6196648" y="2636912"/>
            <a:ext cx="759742" cy="2343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6876256" y="237530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選項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紫蘿蘭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3852</TotalTime>
  <Words>561</Words>
  <Application>Microsoft Office PowerPoint</Application>
  <PresentationFormat>如螢幕大小 (4:3)</PresentationFormat>
  <Paragraphs>131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SimSun</vt:lpstr>
      <vt:lpstr>微軟正黑體</vt:lpstr>
      <vt:lpstr>新細明體</vt:lpstr>
      <vt:lpstr>Arial</vt:lpstr>
      <vt:lpstr>Calibri</vt:lpstr>
      <vt:lpstr>Cambria Math</vt:lpstr>
      <vt:lpstr>Times New Roman</vt:lpstr>
      <vt:lpstr>清晰度</vt:lpstr>
      <vt:lpstr>SPSS 教學</vt:lpstr>
      <vt:lpstr>範例-馬掌螃蟹</vt:lpstr>
      <vt:lpstr>Logit模式-資料輸入</vt:lpstr>
      <vt:lpstr>定義變數</vt:lpstr>
      <vt:lpstr>輸入資料</vt:lpstr>
      <vt:lpstr>資料存檔</vt:lpstr>
      <vt:lpstr>建立二元羅吉斯迴歸模式</vt:lpstr>
      <vt:lpstr>PowerPoint 簡報</vt:lpstr>
      <vt:lpstr>PowerPoint 簡報</vt:lpstr>
      <vt:lpstr>PowerPoint 簡報</vt:lpstr>
      <vt:lpstr>PowerPoint 簡報</vt:lpstr>
      <vt:lpstr>得到SPSS報表如下：</vt:lpstr>
      <vt:lpstr>建立二元羅吉斯迴歸模式</vt:lpstr>
      <vt:lpstr>PowerPoint 簡報</vt:lpstr>
      <vt:lpstr>PowerPoint 簡報</vt:lpstr>
      <vt:lpstr>選類別共變量</vt:lpstr>
      <vt:lpstr>選類別共變量</vt:lpstr>
      <vt:lpstr>PowerPoint 簡報</vt:lpstr>
      <vt:lpstr>PowerPoint 簡報</vt:lpstr>
      <vt:lpstr>PowerPoint 簡報</vt:lpstr>
      <vt:lpstr>得到SPSS報表如下：</vt:lpstr>
      <vt:lpstr>得到SPSS報表如下：</vt:lpstr>
      <vt:lpstr>得到SPSS報表如下：</vt:lpstr>
      <vt:lpstr>得到SPSS報表如下：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293</cp:revision>
  <dcterms:created xsi:type="dcterms:W3CDTF">2014-11-07T00:17:44Z</dcterms:created>
  <dcterms:modified xsi:type="dcterms:W3CDTF">2016-08-31T13:50:28Z</dcterms:modified>
</cp:coreProperties>
</file>